
<file path=[Content_Types].xml><?xml version="1.0" encoding="utf-8"?>
<Types xmlns="http://schemas.openxmlformats.org/package/2006/content-types">
  <Default Extension="bin" ContentType="application/vnd.openxmlformats-officedocument.oleObject"/>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3" r:id="rId4"/>
    <p:sldMasterId id="2147483659" r:id="rId5"/>
  </p:sldMasterIdLst>
  <p:notesMasterIdLst>
    <p:notesMasterId r:id="rId61"/>
  </p:notesMasterIdLst>
  <p:handoutMasterIdLst>
    <p:handoutMasterId r:id="rId62"/>
  </p:handoutMasterIdLst>
  <p:sldIdLst>
    <p:sldId id="330" r:id="rId6"/>
    <p:sldId id="408" r:id="rId7"/>
    <p:sldId id="410" r:id="rId8"/>
    <p:sldId id="413" r:id="rId9"/>
    <p:sldId id="411" r:id="rId10"/>
    <p:sldId id="412" r:id="rId11"/>
    <p:sldId id="414" r:id="rId12"/>
    <p:sldId id="415" r:id="rId13"/>
    <p:sldId id="416" r:id="rId14"/>
    <p:sldId id="467" r:id="rId15"/>
    <p:sldId id="417" r:id="rId16"/>
    <p:sldId id="418" r:id="rId17"/>
    <p:sldId id="419" r:id="rId18"/>
    <p:sldId id="420" r:id="rId19"/>
    <p:sldId id="421" r:id="rId20"/>
    <p:sldId id="422" r:id="rId21"/>
    <p:sldId id="470" r:id="rId22"/>
    <p:sldId id="423" r:id="rId23"/>
    <p:sldId id="424" r:id="rId24"/>
    <p:sldId id="425" r:id="rId25"/>
    <p:sldId id="426" r:id="rId26"/>
    <p:sldId id="427" r:id="rId27"/>
    <p:sldId id="428" r:id="rId28"/>
    <p:sldId id="429" r:id="rId29"/>
    <p:sldId id="430" r:id="rId30"/>
    <p:sldId id="431" r:id="rId31"/>
    <p:sldId id="432" r:id="rId32"/>
    <p:sldId id="433" r:id="rId33"/>
    <p:sldId id="434" r:id="rId34"/>
    <p:sldId id="435" r:id="rId35"/>
    <p:sldId id="436" r:id="rId36"/>
    <p:sldId id="437" r:id="rId37"/>
    <p:sldId id="438" r:id="rId38"/>
    <p:sldId id="468" r:id="rId39"/>
    <p:sldId id="469" r:id="rId40"/>
    <p:sldId id="439" r:id="rId41"/>
    <p:sldId id="463" r:id="rId42"/>
    <p:sldId id="441" r:id="rId43"/>
    <p:sldId id="442" r:id="rId44"/>
    <p:sldId id="443" r:id="rId45"/>
    <p:sldId id="444" r:id="rId46"/>
    <p:sldId id="464" r:id="rId47"/>
    <p:sldId id="447" r:id="rId48"/>
    <p:sldId id="459" r:id="rId49"/>
    <p:sldId id="465" r:id="rId50"/>
    <p:sldId id="448" r:id="rId51"/>
    <p:sldId id="449" r:id="rId52"/>
    <p:sldId id="450" r:id="rId53"/>
    <p:sldId id="451" r:id="rId54"/>
    <p:sldId id="452" r:id="rId55"/>
    <p:sldId id="453" r:id="rId56"/>
    <p:sldId id="454" r:id="rId57"/>
    <p:sldId id="455" r:id="rId58"/>
    <p:sldId id="456" r:id="rId59"/>
    <p:sldId id="298" r:id="rId60"/>
  </p:sldIdLst>
  <p:sldSz cx="9144000" cy="6858000" type="screen4x3"/>
  <p:notesSz cx="6858000" cy="9144000"/>
  <p:embeddedFontLst>
    <p:embeddedFont>
      <p:font typeface="Noto Sans Symbols" panose="020B0604020202020204" charset="0"/>
      <p:regular r:id="rId63"/>
      <p:bold r:id="rId64"/>
      <p:italic r:id="rId65"/>
      <p:boldItalic r:id="rId66"/>
    </p:embeddedFont>
    <p:embeddedFont>
      <p:font typeface="Verdana" panose="020B0604030504040204" pitchFamily="34" charset="0"/>
      <p:regular r:id="rId67"/>
      <p:bold r:id="rId68"/>
      <p:italic r:id="rId69"/>
      <p:boldItalic r:id="rId7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799" userDrawn="1">
          <p15:clr>
            <a:srgbClr val="A4A3A4"/>
          </p15:clr>
        </p15:guide>
        <p15:guide id="2" pos="295" userDrawn="1">
          <p15:clr>
            <a:srgbClr val="A4A3A4"/>
          </p15:clr>
        </p15:guide>
        <p15:guide id="4" orient="horz" pos="119" userDrawn="1">
          <p15:clr>
            <a:srgbClr val="A4A3A4"/>
          </p15:clr>
        </p15:guide>
        <p15:guide id="6" orient="horz" pos="981" userDrawn="1">
          <p15:clr>
            <a:srgbClr val="A4A3A4"/>
          </p15:clr>
        </p15:guide>
        <p15:guide id="8" pos="5465"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Jeffrey Holcomb" initials="" lastIdx="3" clrIdx="0"/>
  <p:cmAuthor id="7" name="Sherla, Bhanuprakash" initials="SB" lastIdx="2" clrIdx="7">
    <p:extLst>
      <p:ext uri="{19B8F6BF-5375-455C-9EA6-DF929625EA0E}">
        <p15:presenceInfo xmlns:p15="http://schemas.microsoft.com/office/powerpoint/2012/main" userId="S::bhanuprakash.sherla1@pearson.com::5b20508d-6c0f-42af-b8db-6b4d3ca3fbf6" providerId="AD"/>
      </p:ext>
    </p:extLst>
  </p:cmAuthor>
  <p:cmAuthor id="1" name="Ruchi Sachdev" initials="" lastIdx="8" clrIdx="1"/>
  <p:cmAuthor id="8" name="Buonanno, Lena" initials="BL" lastIdx="26" clrIdx="8">
    <p:extLst>
      <p:ext uri="{19B8F6BF-5375-455C-9EA6-DF929625EA0E}">
        <p15:presenceInfo xmlns:p15="http://schemas.microsoft.com/office/powerpoint/2012/main" userId="S::lena.buonanno@pearson.com::b7db25ab-1acc-4b12-b56c-c0da7966ba58" providerId="AD"/>
      </p:ext>
    </p:extLst>
  </p:cmAuthor>
  <p:cmAuthor id="2" name="Sarah Reusché" initials="" lastIdx="13" clrIdx="2"/>
  <p:cmAuthor id="9" name="mike casey" initials="mc" lastIdx="4" clrIdx="9">
    <p:extLst>
      <p:ext uri="{19B8F6BF-5375-455C-9EA6-DF929625EA0E}">
        <p15:presenceInfo xmlns:p15="http://schemas.microsoft.com/office/powerpoint/2012/main" userId="f2cf422709588120" providerId="Windows Live"/>
      </p:ext>
    </p:extLst>
  </p:cmAuthor>
  <p:cmAuthor id="3" name="Nitin Shankar" initials="" lastIdx="6" clrIdx="3"/>
  <p:cmAuthor id="10" name="Suresh Rajasekaran" initials="SR" lastIdx="9" clrIdx="10">
    <p:extLst>
      <p:ext uri="{19B8F6BF-5375-455C-9EA6-DF929625EA0E}">
        <p15:presenceInfo xmlns:p15="http://schemas.microsoft.com/office/powerpoint/2012/main" userId="S-1-5-21-617317731-1927854996-104450171-147110" providerId="AD"/>
      </p:ext>
    </p:extLst>
  </p:cmAuthor>
  <p:cmAuthor id="4" name="Kristen Flathman" initials="" lastIdx="1" clrIdx="4"/>
  <p:cmAuthor id="5" name="Ben Schroeter" initials="" lastIdx="0" clrIdx="5"/>
  <p:cmAuthor id="6" name="AnnMarie Short" initials="AS" lastIdx="35" clrIdx="6">
    <p:extLst>
      <p:ext uri="{19B8F6BF-5375-455C-9EA6-DF929625EA0E}">
        <p15:presenceInfo xmlns:p15="http://schemas.microsoft.com/office/powerpoint/2012/main" userId="5a9a73d1263ca8f0"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FA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0F9630F-82C1-40B7-BC3A-925EFCFF5E92}">
  <a:tblStyle styleId="{40F9630F-82C1-40B7-BC3A-925EFCFF5E92}" styleName="Table_0">
    <a:wholeTbl>
      <a:tcTxStyle b="off" i="off">
        <a:font>
          <a:latin typeface="Arial"/>
          <a:ea typeface="Arial"/>
          <a:cs typeface="Arial"/>
        </a:font>
        <a:schemeClr val="dk1"/>
      </a:tcTxStyle>
      <a:tcStyle>
        <a:tcBdr>
          <a:left>
            <a:ln w="9525" cap="flat" cmpd="sng">
              <a:solidFill>
                <a:srgbClr val="000000">
                  <a:alpha val="0"/>
                </a:srgbClr>
              </a:solidFill>
              <a:prstDash val="solid"/>
              <a:round/>
              <a:headEnd type="none" w="med" len="med"/>
              <a:tailEnd type="none" w="med" len="med"/>
            </a:ln>
          </a:left>
          <a:right>
            <a:ln w="9525" cap="flat" cmpd="sng">
              <a:solidFill>
                <a:srgbClr val="000000">
                  <a:alpha val="0"/>
                </a:srgbClr>
              </a:solidFill>
              <a:prstDash val="solid"/>
              <a:round/>
              <a:headEnd type="none" w="med" len="med"/>
              <a:tailEnd type="none" w="med" len="med"/>
            </a:ln>
          </a:right>
          <a:top>
            <a:ln w="12700" cap="flat" cmpd="sng">
              <a:solidFill>
                <a:schemeClr val="accent1"/>
              </a:solidFill>
              <a:prstDash val="solid"/>
              <a:round/>
              <a:headEnd type="none" w="med" len="med"/>
              <a:tailEnd type="none" w="med" len="med"/>
            </a:ln>
          </a:top>
          <a:bottom>
            <a:ln w="12700" cap="flat" cmpd="sng">
              <a:solidFill>
                <a:schemeClr val="accent1"/>
              </a:solidFill>
              <a:prstDash val="solid"/>
              <a:round/>
              <a:headEnd type="none" w="med" len="med"/>
              <a:tailEnd type="none" w="med" len="med"/>
            </a:ln>
          </a:bottom>
          <a:insideH>
            <a:ln w="9525" cap="flat" cmpd="sng">
              <a:solidFill>
                <a:srgbClr val="000000">
                  <a:alpha val="0"/>
                </a:srgbClr>
              </a:solidFill>
              <a:prstDash val="solid"/>
              <a:round/>
              <a:headEnd type="none" w="med" len="med"/>
              <a:tailEnd type="none" w="med" len="med"/>
            </a:ln>
          </a:insideH>
          <a:insideV>
            <a:ln w="9525" cap="flat" cmpd="sng">
              <a:solidFill>
                <a:srgbClr val="000000">
                  <a:alpha val="0"/>
                </a:srgbClr>
              </a:solidFill>
              <a:prstDash val="solid"/>
              <a:round/>
              <a:headEnd type="none" w="med" len="med"/>
              <a:tailEnd type="none" w="med" len="med"/>
            </a:ln>
          </a:insideV>
        </a:tcBdr>
        <a:fill>
          <a:solidFill>
            <a:srgbClr val="FFFFFF">
              <a:alpha val="0"/>
            </a:srgbClr>
          </a:solid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i="off"/>
      <a:tcStyle>
        <a:tcBdr/>
      </a:tcStyle>
    </a:lastCol>
    <a:firstCol>
      <a:tcTxStyle b="on" i="off"/>
      <a:tcStyle>
        <a:tcBdr/>
      </a:tcStyle>
    </a:firstCol>
    <a:lastRow>
      <a:tcTxStyle b="on" i="off"/>
      <a:tcStyle>
        <a:tcBdr>
          <a:top>
            <a:ln w="12700" cap="flat" cmpd="sng">
              <a:solidFill>
                <a:schemeClr val="accent1"/>
              </a:solidFill>
              <a:prstDash val="solid"/>
              <a:round/>
              <a:headEnd type="none" w="med" len="med"/>
              <a:tailEnd type="none" w="med" len="med"/>
            </a:ln>
          </a:top>
        </a:tcBdr>
        <a:fill>
          <a:solidFill>
            <a:srgbClr val="FFFFFF">
              <a:alpha val="0"/>
            </a:srgbClr>
          </a:solidFill>
        </a:fill>
      </a:tcStyle>
    </a:lastRow>
    <a:firstRow>
      <a:tcTxStyle b="on" i="off"/>
      <a:tcStyle>
        <a:tcBdr>
          <a:bottom>
            <a:ln w="12700" cap="flat" cmpd="sng">
              <a:solidFill>
                <a:schemeClr val="accent1"/>
              </a:solidFill>
              <a:prstDash val="solid"/>
              <a:round/>
              <a:headEnd type="none" w="med" len="med"/>
              <a:tailEnd type="none" w="med" len="med"/>
            </a:ln>
          </a:bottom>
        </a:tcBdr>
        <a:fill>
          <a:solidFill>
            <a:srgbClr val="FFFFFF">
              <a:alpha val="0"/>
            </a:srgbClr>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1630" autoAdjust="0"/>
    <p:restoredTop sz="76968" autoAdjust="0"/>
  </p:normalViewPr>
  <p:slideViewPr>
    <p:cSldViewPr snapToGrid="0" snapToObjects="1">
      <p:cViewPr varScale="1">
        <p:scale>
          <a:sx n="159" d="100"/>
          <a:sy n="159" d="100"/>
        </p:scale>
        <p:origin x="4392" y="138"/>
      </p:cViewPr>
      <p:guideLst>
        <p:guide orient="horz" pos="799"/>
        <p:guide pos="295"/>
        <p:guide orient="horz" pos="119"/>
        <p:guide orient="horz" pos="981"/>
        <p:guide pos="5465"/>
      </p:guideLst>
    </p:cSldViewPr>
  </p:slideViewPr>
  <p:outlineViewPr>
    <p:cViewPr>
      <p:scale>
        <a:sx n="33" d="100"/>
        <a:sy n="33" d="100"/>
      </p:scale>
      <p:origin x="0" y="-29190"/>
    </p:cViewPr>
  </p:outlineViewPr>
  <p:notesTextViewPr>
    <p:cViewPr>
      <p:scale>
        <a:sx n="100" d="100"/>
        <a:sy n="100" d="100"/>
      </p:scale>
      <p:origin x="0" y="0"/>
    </p:cViewPr>
  </p:notesTextViewPr>
  <p:sorterViewPr>
    <p:cViewPr>
      <p:scale>
        <a:sx n="100" d="100"/>
        <a:sy n="100" d="100"/>
      </p:scale>
      <p:origin x="0" y="-3346"/>
    </p:cViewPr>
  </p:sorterViewPr>
  <p:notesViewPr>
    <p:cSldViewPr snapToGrid="0" snapToObjects="1">
      <p:cViewPr varScale="1">
        <p:scale>
          <a:sx n="68" d="100"/>
          <a:sy n="68" d="100"/>
        </p:scale>
        <p:origin x="3060" y="72"/>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font" Target="fonts/font1.fntdata"/><Relationship Id="rId68" Type="http://schemas.openxmlformats.org/officeDocument/2006/relationships/font" Target="fonts/font6.fntdata"/><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font" Target="fonts/font4.fntdata"/><Relationship Id="rId74" Type="http://schemas.openxmlformats.org/officeDocument/2006/relationships/theme" Target="theme/theme1.xml"/><Relationship Id="rId5" Type="http://schemas.openxmlformats.org/officeDocument/2006/relationships/slideMaster" Target="slideMasters/slideMaster2.xml"/><Relationship Id="rId61" Type="http://schemas.openxmlformats.org/officeDocument/2006/relationships/notesMaster" Target="notesMasters/notesMaster1.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font" Target="fonts/font2.fntdata"/><Relationship Id="rId69" Type="http://schemas.openxmlformats.org/officeDocument/2006/relationships/font" Target="fonts/font7.fntdata"/><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font" Target="fonts/font5.fntdata"/><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handoutMaster" Target="handoutMasters/handoutMaster1.xml"/><Relationship Id="rId70" Type="http://schemas.openxmlformats.org/officeDocument/2006/relationships/font" Target="fonts/font8.fntdata"/><Relationship Id="rId75"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font" Target="fonts/font3.fntdata"/><Relationship Id="rId73"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microsoft.com/office/2016/11/relationships/changesInfo" Target="changesInfos/changesInfo1.xml"/><Relationship Id="rId7" Type="http://schemas.openxmlformats.org/officeDocument/2006/relationships/slide" Target="slides/slide2.xml"/><Relationship Id="rId71" Type="http://schemas.openxmlformats.org/officeDocument/2006/relationships/commentAuthors" Target="commen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ellapandi Murugan" userId="213f20c9-52d8-446b-ab6b-14b65f01aa8b" providerId="ADAL" clId="{B0118045-EA7F-40FD-8086-D54545B0DE14}"/>
    <pc:docChg chg="custSel">
      <pc:chgData name="Chellapandi Murugan" userId="213f20c9-52d8-446b-ab6b-14b65f01aa8b" providerId="ADAL" clId="{B0118045-EA7F-40FD-8086-D54545B0DE14}" dt="2024-03-23T04:36:15.331" v="0" actId="1592"/>
      <pc:docMkLst>
        <pc:docMk/>
      </pc:docMkLst>
      <pc:sldChg chg="delCm">
        <pc:chgData name="Chellapandi Murugan" userId="213f20c9-52d8-446b-ab6b-14b65f01aa8b" providerId="ADAL" clId="{B0118045-EA7F-40FD-8086-D54545B0DE14}" dt="2024-03-23T04:36:15.331" v="0" actId="1592"/>
        <pc:sldMkLst>
          <pc:docMk/>
          <pc:sldMk cId="3801335957" sldId="330"/>
        </pc:sldMkLst>
      </pc:sldChg>
    </pc:docChg>
  </pc:docChgLst>
  <pc:docChgLst>
    <pc:chgData name="Abel Embaye" userId="e3111391-c017-4928-8685-684eb92342ef" providerId="ADAL" clId="{472FB462-5716-4778-B957-00F79F509E89}"/>
    <pc:docChg chg="undo custSel modSld">
      <pc:chgData name="Abel Embaye" userId="e3111391-c017-4928-8685-684eb92342ef" providerId="ADAL" clId="{472FB462-5716-4778-B957-00F79F509E89}" dt="2025-08-01T17:54:54.905" v="7" actId="22"/>
      <pc:docMkLst>
        <pc:docMk/>
      </pc:docMkLst>
      <pc:sldChg chg="addSp delSp modSp mod">
        <pc:chgData name="Abel Embaye" userId="e3111391-c017-4928-8685-684eb92342ef" providerId="ADAL" clId="{472FB462-5716-4778-B957-00F79F509E89}" dt="2025-08-01T17:54:54.905" v="7" actId="22"/>
        <pc:sldMkLst>
          <pc:docMk/>
          <pc:sldMk cId="1491561679" sldId="427"/>
        </pc:sldMkLst>
        <pc:picChg chg="add del mod">
          <ac:chgData name="Abel Embaye" userId="e3111391-c017-4928-8685-684eb92342ef" providerId="ADAL" clId="{472FB462-5716-4778-B957-00F79F509E89}" dt="2025-08-01T17:54:54.905" v="7" actId="22"/>
          <ac:picMkLst>
            <pc:docMk/>
            <pc:sldMk cId="1491561679" sldId="427"/>
            <ac:picMk id="6" creationId="{8365CD5E-FA52-3BAE-59BF-B21A5E903143}"/>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885CB01-6679-D646-ACB3-8B04B786C15F}" type="datetimeFigureOut">
              <a:rPr lang="en-US" smtClean="0"/>
              <a:t>8/1/2025</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2AC0F4D-8A6F-1C4A-B6BF-1558431E4F79}" type="slidenum">
              <a:rPr lang="en-US" smtClean="0"/>
              <a:t>‹#›</a:t>
            </a:fld>
            <a:endParaRPr lang="en-US" dirty="0"/>
          </a:p>
        </p:txBody>
      </p:sp>
    </p:spTree>
    <p:extLst>
      <p:ext uri="{BB962C8B-B14F-4D97-AF65-F5344CB8AC3E}">
        <p14:creationId xmlns:p14="http://schemas.microsoft.com/office/powerpoint/2010/main" val="35540630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799" cy="4572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4" name="Shape 4"/>
          <p:cNvSpPr txBox="1">
            <a:spLocks noGrp="1"/>
          </p:cNvSpPr>
          <p:nvPr>
            <p:ph type="dt" idx="10"/>
          </p:nvPr>
        </p:nvSpPr>
        <p:spPr>
          <a:xfrm>
            <a:off x="3884612" y="0"/>
            <a:ext cx="2971799" cy="457200"/>
          </a:xfrm>
          <a:prstGeom prst="rect">
            <a:avLst/>
          </a:prstGeom>
          <a:noFill/>
          <a:ln>
            <a:noFill/>
          </a:ln>
        </p:spPr>
        <p:txBody>
          <a:bodyPr lIns="91425" tIns="91425" rIns="91425" bIns="91425" anchor="t" anchorCtr="0"/>
          <a:lstStyle>
            <a:lvl1pPr marL="0" marR="0" lvl="0" indent="0" algn="r"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5" name="Shape 5"/>
          <p:cNvSpPr>
            <a:spLocks noGrp="1" noRot="1" noChangeAspect="1"/>
          </p:cNvSpPr>
          <p:nvPr>
            <p:ph type="sldImg" idx="3"/>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200" b="0" i="0" u="none" strike="noStrike" cap="none">
                <a:solidFill>
                  <a:schemeClr val="dk1"/>
                </a:solidFill>
                <a:latin typeface="Arial"/>
                <a:ea typeface="Arial"/>
                <a:cs typeface="Arial"/>
                <a:sym typeface="Arial"/>
              </a:defRPr>
            </a:lvl2pPr>
            <a:lvl3pPr marL="914400" marR="0" lvl="2" indent="0" algn="l" rtl="0">
              <a:spcBef>
                <a:spcPts val="0"/>
              </a:spcBef>
              <a:buNone/>
              <a:defRPr sz="1200" b="0" i="0" u="none" strike="noStrike" cap="none">
                <a:solidFill>
                  <a:schemeClr val="dk1"/>
                </a:solidFill>
                <a:latin typeface="Arial"/>
                <a:ea typeface="Arial"/>
                <a:cs typeface="Arial"/>
                <a:sym typeface="Arial"/>
              </a:defRPr>
            </a:lvl3pPr>
            <a:lvl4pPr marL="1371600" marR="0" lvl="3" indent="0" algn="l" rtl="0">
              <a:spcBef>
                <a:spcPts val="0"/>
              </a:spcBef>
              <a:buNone/>
              <a:defRPr sz="1200" b="0" i="0" u="none" strike="noStrike" cap="none">
                <a:solidFill>
                  <a:schemeClr val="dk1"/>
                </a:solidFill>
                <a:latin typeface="Arial"/>
                <a:ea typeface="Arial"/>
                <a:cs typeface="Arial"/>
                <a:sym typeface="Arial"/>
              </a:defRPr>
            </a:lvl4pPr>
            <a:lvl5pPr marL="1828800" marR="0" lvl="4" indent="0" algn="l" rtl="0">
              <a:spcBef>
                <a:spcPts val="0"/>
              </a:spcBef>
              <a:buNone/>
              <a:defRPr sz="1200" b="0" i="0" u="none" strike="noStrike" cap="none">
                <a:solidFill>
                  <a:schemeClr val="dk1"/>
                </a:solidFill>
                <a:latin typeface="Arial"/>
                <a:ea typeface="Arial"/>
                <a:cs typeface="Arial"/>
                <a:sym typeface="Arial"/>
              </a:defRPr>
            </a:lvl5pPr>
            <a:lvl6pPr marL="2286000" marR="0" lvl="5" indent="0" algn="l" rtl="0">
              <a:spcBef>
                <a:spcPts val="0"/>
              </a:spcBef>
              <a:buNone/>
              <a:defRPr sz="1200" b="0" i="0" u="none" strike="noStrike" cap="none">
                <a:solidFill>
                  <a:schemeClr val="dk1"/>
                </a:solidFill>
                <a:latin typeface="Arial"/>
                <a:ea typeface="Arial"/>
                <a:cs typeface="Arial"/>
                <a:sym typeface="Arial"/>
              </a:defRPr>
            </a:lvl6pPr>
            <a:lvl7pPr marL="2743200" marR="0" lvl="6" indent="0" algn="l" rtl="0">
              <a:spcBef>
                <a:spcPts val="0"/>
              </a:spcBef>
              <a:buNone/>
              <a:defRPr sz="1200" b="0" i="0" u="none" strike="noStrike" cap="none">
                <a:solidFill>
                  <a:schemeClr val="dk1"/>
                </a:solidFill>
                <a:latin typeface="Arial"/>
                <a:ea typeface="Arial"/>
                <a:cs typeface="Arial"/>
                <a:sym typeface="Arial"/>
              </a:defRPr>
            </a:lvl7pPr>
            <a:lvl8pPr marL="3200400" marR="0" lvl="7" indent="0" algn="l" rtl="0">
              <a:spcBef>
                <a:spcPts val="0"/>
              </a:spcBef>
              <a:buNone/>
              <a:defRPr sz="1200" b="0" i="0" u="none" strike="noStrike" cap="none">
                <a:solidFill>
                  <a:schemeClr val="dk1"/>
                </a:solidFill>
                <a:latin typeface="Arial"/>
                <a:ea typeface="Arial"/>
                <a:cs typeface="Arial"/>
                <a:sym typeface="Arial"/>
              </a:defRPr>
            </a:lvl8pPr>
            <a:lvl9pPr marL="3657600" marR="0" lvl="8" indent="0" algn="l" rtl="0">
              <a:spcBef>
                <a:spcPts val="0"/>
              </a:spcBef>
              <a:buNone/>
              <a:defRPr sz="1200" b="0" i="0" u="none" strike="noStrike" cap="none">
                <a:solidFill>
                  <a:schemeClr val="dk1"/>
                </a:solidFill>
                <a:latin typeface="Arial"/>
                <a:ea typeface="Arial"/>
                <a:cs typeface="Arial"/>
                <a:sym typeface="Arial"/>
              </a:defRPr>
            </a:lvl9pPr>
          </a:lstStyle>
          <a:p>
            <a:endParaRPr/>
          </a:p>
        </p:txBody>
      </p:sp>
      <p:sp>
        <p:nvSpPr>
          <p:cNvPr id="7" name="Shape 7"/>
          <p:cNvSpPr txBox="1">
            <a:spLocks noGrp="1"/>
          </p:cNvSpPr>
          <p:nvPr>
            <p:ph type="ftr" idx="11"/>
          </p:nvPr>
        </p:nvSpPr>
        <p:spPr>
          <a:xfrm>
            <a:off x="0" y="8685213"/>
            <a:ext cx="2971799" cy="457200"/>
          </a:xfrm>
          <a:prstGeom prst="rect">
            <a:avLst/>
          </a:prstGeom>
          <a:noFill/>
          <a:ln>
            <a:noFill/>
          </a:ln>
        </p:spPr>
        <p:txBody>
          <a:bodyPr lIns="91425" tIns="91425" rIns="91425" bIns="91425" anchor="b"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8" name="Shape 8"/>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Arial"/>
                <a:ea typeface="Arial"/>
                <a:cs typeface="Arial"/>
                <a:sym typeface="Arial"/>
              </a:rPr>
              <a:t>‹#›</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457102709"/>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dirty="0">
                <a:solidFill>
                  <a:schemeClr val="dk1"/>
                </a:solidFill>
                <a:latin typeface="Arial"/>
                <a:ea typeface="Arial"/>
                <a:cs typeface="Arial"/>
                <a:sym typeface="Arial"/>
              </a:rPr>
              <a:t>If this PowerPoint presentation contains mathematical equations, you may need to check that your computer has the following installed:</a:t>
            </a:r>
          </a:p>
          <a:p>
            <a:r>
              <a:rPr lang="en-US" sz="1200" b="0" i="0" u="none" strike="noStrike" kern="1200" cap="none" dirty="0">
                <a:solidFill>
                  <a:schemeClr val="dk1"/>
                </a:solidFill>
                <a:latin typeface="Arial"/>
                <a:ea typeface="Arial"/>
                <a:cs typeface="Arial"/>
                <a:sym typeface="Arial"/>
              </a:rPr>
              <a:t>1) MathType Plugin</a:t>
            </a:r>
          </a:p>
          <a:p>
            <a:r>
              <a:rPr lang="en-US" sz="1200" b="0" i="0" u="none" strike="noStrike" kern="1200" cap="none" dirty="0">
                <a:solidFill>
                  <a:schemeClr val="dk1"/>
                </a:solidFill>
                <a:latin typeface="Arial"/>
                <a:ea typeface="Arial"/>
                <a:cs typeface="Arial"/>
                <a:sym typeface="Arial"/>
              </a:rPr>
              <a:t>2) Math Player (free versions available)</a:t>
            </a:r>
          </a:p>
          <a:p>
            <a:r>
              <a:rPr lang="en-US" sz="1200" b="0" i="0" u="none" strike="noStrike" kern="1200" cap="none" dirty="0">
                <a:solidFill>
                  <a:schemeClr val="dk1"/>
                </a:solidFill>
                <a:latin typeface="Arial"/>
                <a:ea typeface="Arial"/>
                <a:cs typeface="Arial"/>
                <a:sym typeface="Arial"/>
              </a:rPr>
              <a:t>3) NVDA Reader (free versions available)</a:t>
            </a:r>
            <a:endParaRPr 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606026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A table has 5 rows and 3 columns. The columns have the following headings from left to right: Price, dollars per pizza;  Quantity, pizzas per week;  and Point. The row entries are as follows: </a:t>
            </a:r>
            <a:r>
              <a:rPr lang="en-US" b="1" noProof="0" dirty="0"/>
              <a:t>Row 1</a:t>
            </a:r>
            <a:r>
              <a:rPr lang="en-US" noProof="0" dirty="0"/>
              <a:t>. Price, dollars per pizza, 15. Quantity, pizzas per week, 50. Point, A.  </a:t>
            </a:r>
            <a:r>
              <a:rPr lang="en-US" b="1" noProof="0" dirty="0"/>
              <a:t>Row 2</a:t>
            </a:r>
            <a:r>
              <a:rPr lang="en-US" noProof="0" dirty="0"/>
              <a:t>. Price, dollars per pizza, 14. Quantity, pizzas per week, 55. Point, B. </a:t>
            </a:r>
            <a:r>
              <a:rPr lang="en-US" b="1" noProof="0" dirty="0"/>
              <a:t>Row 3</a:t>
            </a:r>
            <a:r>
              <a:rPr lang="en-US" noProof="0" dirty="0"/>
              <a:t>. Price, dollars per pizza, 13. Quantity, pizzas per week, 60. Point, C.  </a:t>
            </a:r>
            <a:r>
              <a:rPr lang="en-US" b="1" noProof="0" dirty="0"/>
              <a:t>Row 4</a:t>
            </a:r>
            <a:r>
              <a:rPr lang="en-US" noProof="0" dirty="0"/>
              <a:t>. Price, dollars per pizza, 12. Quantity, pizzas per week, 65. Point, D.  </a:t>
            </a:r>
            <a:r>
              <a:rPr lang="en-US" b="1" noProof="0" dirty="0"/>
              <a:t>Row 5</a:t>
            </a:r>
            <a:r>
              <a:rPr lang="en-US" noProof="0" dirty="0"/>
              <a:t>. Price, dollars per pizza, 11. Quantity, pizzas per week, 70. Point, E.</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u="none" strike="noStrike" kern="1200" cap="none" noProof="0" dirty="0">
                <a:solidFill>
                  <a:schemeClr val="dk1"/>
                </a:solidFill>
                <a:effectLst/>
                <a:latin typeface="Arial"/>
                <a:ea typeface="Arial"/>
                <a:cs typeface="Arial"/>
                <a:sym typeface="Arial"/>
              </a:rPr>
              <a:t>As you learned in Figure 1A.2, the pair of slashes indicate that the sales on the axes are truncated, which means that numbers are omitted. On the horizontal axis of the graph, numbers jump from 0 to 50, and on the vertical axis numbers jump from 0 to 11. The </a:t>
            </a:r>
            <a:r>
              <a:rPr lang="en-US" sz="1200" b="0" i="1" u="none" strike="noStrike" kern="1200" cap="none" noProof="0" dirty="0">
                <a:solidFill>
                  <a:schemeClr val="dk1"/>
                </a:solidFill>
                <a:effectLst/>
                <a:latin typeface="Arial"/>
                <a:ea typeface="Arial"/>
                <a:cs typeface="Arial"/>
                <a:sym typeface="Arial"/>
              </a:rPr>
              <a:t>X</a:t>
            </a:r>
            <a:r>
              <a:rPr lang="en-US" sz="1200" b="0" i="0" u="none" strike="noStrike" kern="1200" cap="none" noProof="0" dirty="0">
                <a:solidFill>
                  <a:schemeClr val="dk1"/>
                </a:solidFill>
                <a:effectLst/>
                <a:latin typeface="Arial"/>
                <a:ea typeface="Arial"/>
                <a:cs typeface="Arial"/>
                <a:sym typeface="Arial"/>
              </a:rPr>
              <a:t>-axis represents quantity in pizzas per week, and the </a:t>
            </a:r>
            <a:r>
              <a:rPr lang="en-US" sz="1200" b="0" i="1" u="none" strike="noStrike" kern="1200" cap="none" noProof="0" dirty="0">
                <a:solidFill>
                  <a:schemeClr val="dk1"/>
                </a:solidFill>
                <a:effectLst/>
                <a:latin typeface="Arial"/>
                <a:ea typeface="Arial"/>
                <a:cs typeface="Arial"/>
                <a:sym typeface="Arial"/>
              </a:rPr>
              <a:t>Y</a:t>
            </a:r>
            <a:r>
              <a:rPr lang="en-US" sz="1200" b="0" i="0" u="none" strike="noStrike" kern="1200" cap="none" noProof="0" dirty="0">
                <a:solidFill>
                  <a:schemeClr val="dk1"/>
                </a:solidFill>
                <a:effectLst/>
                <a:latin typeface="Arial"/>
                <a:ea typeface="Arial"/>
                <a:cs typeface="Arial"/>
                <a:sym typeface="Arial"/>
              </a:rPr>
              <a:t>-axis represents price in dollars. The location of the points are: </a:t>
            </a:r>
            <a:r>
              <a:rPr lang="en-US" sz="1200" b="0" i="1" u="none" strike="noStrike" kern="1200" cap="none" noProof="0" dirty="0">
                <a:solidFill>
                  <a:schemeClr val="dk1"/>
                </a:solidFill>
                <a:effectLst/>
                <a:latin typeface="Arial"/>
                <a:ea typeface="Arial"/>
                <a:cs typeface="Arial"/>
                <a:sym typeface="Arial"/>
              </a:rPr>
              <a:t>A</a:t>
            </a:r>
            <a:r>
              <a:rPr lang="en-US" sz="1200" b="0" i="0" u="none" strike="noStrike" kern="1200" cap="none" noProof="0" dirty="0">
                <a:solidFill>
                  <a:schemeClr val="dk1"/>
                </a:solidFill>
                <a:effectLst/>
                <a:latin typeface="Arial"/>
                <a:ea typeface="Arial"/>
                <a:cs typeface="Arial"/>
                <a:sym typeface="Arial"/>
              </a:rPr>
              <a:t> (50, 15), </a:t>
            </a:r>
            <a:r>
              <a:rPr lang="en-US" sz="1200" b="0" i="1" u="none" strike="noStrike" kern="1200" cap="none" noProof="0" dirty="0">
                <a:solidFill>
                  <a:schemeClr val="dk1"/>
                </a:solidFill>
                <a:effectLst/>
                <a:latin typeface="Arial"/>
                <a:ea typeface="Arial"/>
                <a:cs typeface="Arial"/>
                <a:sym typeface="Arial"/>
              </a:rPr>
              <a:t>B</a:t>
            </a:r>
            <a:r>
              <a:rPr lang="en-US" sz="1200" b="0" i="0" u="none" strike="noStrike" kern="1200" cap="none" noProof="0" dirty="0">
                <a:solidFill>
                  <a:schemeClr val="dk1"/>
                </a:solidFill>
                <a:effectLst/>
                <a:latin typeface="Arial"/>
                <a:ea typeface="Arial"/>
                <a:cs typeface="Arial"/>
                <a:sym typeface="Arial"/>
              </a:rPr>
              <a:t> (55, 14), </a:t>
            </a:r>
            <a:r>
              <a:rPr lang="en-US" sz="1200" b="0" i="1" u="none" strike="noStrike" kern="1200" cap="none" noProof="0" dirty="0">
                <a:solidFill>
                  <a:schemeClr val="dk1"/>
                </a:solidFill>
                <a:effectLst/>
                <a:latin typeface="Arial"/>
                <a:ea typeface="Arial"/>
                <a:cs typeface="Arial"/>
                <a:sym typeface="Arial"/>
              </a:rPr>
              <a:t>C</a:t>
            </a:r>
            <a:r>
              <a:rPr lang="en-US" sz="1200" b="0" i="0" u="none" strike="noStrike" kern="1200" cap="none" noProof="0" dirty="0">
                <a:solidFill>
                  <a:schemeClr val="dk1"/>
                </a:solidFill>
                <a:effectLst/>
                <a:latin typeface="Arial"/>
                <a:ea typeface="Arial"/>
                <a:cs typeface="Arial"/>
                <a:sym typeface="Arial"/>
              </a:rPr>
              <a:t> (60, 13), </a:t>
            </a:r>
            <a:r>
              <a:rPr lang="en-US" sz="1200" b="0" i="1" u="none" strike="noStrike" kern="1200" cap="none" noProof="0" dirty="0">
                <a:solidFill>
                  <a:schemeClr val="dk1"/>
                </a:solidFill>
                <a:effectLst/>
                <a:latin typeface="Arial"/>
                <a:ea typeface="Arial"/>
                <a:cs typeface="Arial"/>
                <a:sym typeface="Arial"/>
              </a:rPr>
              <a:t>D</a:t>
            </a:r>
            <a:r>
              <a:rPr lang="en-US" sz="1200" b="0" i="0" u="none" strike="noStrike" kern="1200" cap="none" noProof="0" dirty="0">
                <a:solidFill>
                  <a:schemeClr val="dk1"/>
                </a:solidFill>
                <a:effectLst/>
                <a:latin typeface="Arial"/>
                <a:ea typeface="Arial"/>
                <a:cs typeface="Arial"/>
                <a:sym typeface="Arial"/>
              </a:rPr>
              <a:t> (65, 12), and </a:t>
            </a:r>
            <a:r>
              <a:rPr lang="en-US" sz="1200" b="0" i="1" u="none" strike="noStrike" kern="1200" cap="none" noProof="0" dirty="0">
                <a:solidFill>
                  <a:schemeClr val="dk1"/>
                </a:solidFill>
                <a:effectLst/>
                <a:latin typeface="Arial"/>
                <a:ea typeface="Arial"/>
                <a:cs typeface="Arial"/>
                <a:sym typeface="Arial"/>
              </a:rPr>
              <a:t>E</a:t>
            </a:r>
            <a:r>
              <a:rPr lang="en-US" sz="1200" b="0" i="0" u="none" strike="noStrike" kern="1200" cap="none" noProof="0" dirty="0">
                <a:solidFill>
                  <a:schemeClr val="dk1"/>
                </a:solidFill>
                <a:effectLst/>
                <a:latin typeface="Arial"/>
                <a:ea typeface="Arial"/>
                <a:cs typeface="Arial"/>
                <a:sym typeface="Arial"/>
              </a:rPr>
              <a:t> (70, 11). The downward trending line drawn through the points is the </a:t>
            </a:r>
            <a:r>
              <a:rPr lang="en-US" sz="1200" b="0" i="1" u="none" strike="noStrike" kern="1200" cap="none" noProof="0" dirty="0">
                <a:solidFill>
                  <a:schemeClr val="dk1"/>
                </a:solidFill>
                <a:effectLst/>
                <a:latin typeface="Arial"/>
                <a:ea typeface="Arial"/>
                <a:cs typeface="Arial"/>
                <a:sym typeface="Arial"/>
              </a:rPr>
              <a:t>demand curve</a:t>
            </a:r>
            <a:r>
              <a:rPr lang="en-US" sz="1200" b="0" i="0" u="none" strike="noStrike" kern="1200" cap="none" noProof="0" dirty="0">
                <a:solidFill>
                  <a:schemeClr val="dk1"/>
                </a:solidFill>
                <a:effectLst/>
                <a:latin typeface="Arial"/>
                <a:ea typeface="Arial"/>
                <a:cs typeface="Arial"/>
                <a:sym typeface="Arial"/>
              </a:rPr>
              <a:t>.</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40</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6664189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u="none" strike="noStrike" kern="1200" cap="none" noProof="0" dirty="0">
                <a:solidFill>
                  <a:schemeClr val="dk1"/>
                </a:solidFill>
                <a:effectLst/>
                <a:latin typeface="Arial"/>
                <a:ea typeface="Arial"/>
                <a:cs typeface="Arial"/>
                <a:sym typeface="Arial"/>
              </a:rPr>
              <a:t>On a truncated graph, the </a:t>
            </a:r>
            <a:r>
              <a:rPr lang="en-US" sz="1200" b="0" i="1" u="none" strike="noStrike" kern="1200" cap="none" noProof="0" dirty="0">
                <a:solidFill>
                  <a:schemeClr val="dk1"/>
                </a:solidFill>
                <a:effectLst/>
                <a:latin typeface="Arial"/>
                <a:ea typeface="Arial"/>
                <a:cs typeface="Arial"/>
                <a:sym typeface="Arial"/>
              </a:rPr>
              <a:t>X</a:t>
            </a:r>
            <a:r>
              <a:rPr lang="en-US" sz="1200" b="0" i="0" u="none" strike="noStrike" kern="1200" cap="none" noProof="0" dirty="0">
                <a:solidFill>
                  <a:schemeClr val="dk1"/>
                </a:solidFill>
                <a:effectLst/>
                <a:latin typeface="Arial"/>
                <a:ea typeface="Arial"/>
                <a:cs typeface="Arial"/>
                <a:sym typeface="Arial"/>
              </a:rPr>
              <a:t>-axis represents quantity in pizzas per week, and the </a:t>
            </a:r>
            <a:r>
              <a:rPr lang="en-US" sz="1200" b="0" i="1" u="none" strike="noStrike" kern="1200" cap="none" noProof="0" dirty="0">
                <a:solidFill>
                  <a:schemeClr val="dk1"/>
                </a:solidFill>
                <a:effectLst/>
                <a:latin typeface="Arial"/>
                <a:ea typeface="Arial"/>
                <a:cs typeface="Arial"/>
                <a:sym typeface="Arial"/>
              </a:rPr>
              <a:t>Y</a:t>
            </a:r>
            <a:r>
              <a:rPr lang="en-US" sz="1200" b="0" i="0" u="none" strike="noStrike" kern="1200" cap="none" noProof="0" dirty="0">
                <a:solidFill>
                  <a:schemeClr val="dk1"/>
                </a:solidFill>
                <a:effectLst/>
                <a:latin typeface="Arial"/>
                <a:ea typeface="Arial"/>
                <a:cs typeface="Arial"/>
                <a:sym typeface="Arial"/>
              </a:rPr>
              <a:t>-axis represents price in dollars per pizza. Points (55, 14), and (65, 12) are marked. A downward-pointing line drawn through the points represents the demand curve. A right angle is added to the line, connecting the 2 points. The leg of the triangle = 12 minus 14 = negative 2, and the base = 65 minus 55 = 10.</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41</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2121322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u="none" strike="noStrike" kern="1200" cap="none" noProof="0" dirty="0">
                <a:solidFill>
                  <a:schemeClr val="dk1"/>
                </a:solidFill>
                <a:effectLst/>
                <a:latin typeface="Arial"/>
                <a:ea typeface="Arial"/>
                <a:cs typeface="Arial"/>
                <a:sym typeface="Arial"/>
              </a:rPr>
              <a:t>On a truncated graph, the </a:t>
            </a:r>
            <a:r>
              <a:rPr lang="en-US" sz="1200" b="0" i="1" u="none" strike="noStrike" kern="1200" cap="none" noProof="0" dirty="0">
                <a:solidFill>
                  <a:schemeClr val="dk1"/>
                </a:solidFill>
                <a:effectLst/>
                <a:latin typeface="Arial"/>
                <a:ea typeface="Arial"/>
                <a:cs typeface="Arial"/>
                <a:sym typeface="Arial"/>
              </a:rPr>
              <a:t>X</a:t>
            </a:r>
            <a:r>
              <a:rPr lang="en-US" sz="1200" b="0" i="0" u="none" strike="noStrike" kern="1200" cap="none" noProof="0" dirty="0">
                <a:solidFill>
                  <a:schemeClr val="dk1"/>
                </a:solidFill>
                <a:effectLst/>
                <a:latin typeface="Arial"/>
                <a:ea typeface="Arial"/>
                <a:cs typeface="Arial"/>
                <a:sym typeface="Arial"/>
              </a:rPr>
              <a:t>-axis represents quantity in pizzas per week, and the </a:t>
            </a:r>
            <a:r>
              <a:rPr lang="en-US" sz="1200" b="0" i="1" u="none" strike="noStrike" kern="1200" cap="none" noProof="0" dirty="0">
                <a:solidFill>
                  <a:schemeClr val="dk1"/>
                </a:solidFill>
                <a:effectLst/>
                <a:latin typeface="Arial"/>
                <a:ea typeface="Arial"/>
                <a:cs typeface="Arial"/>
                <a:sym typeface="Arial"/>
              </a:rPr>
              <a:t>Y</a:t>
            </a:r>
            <a:r>
              <a:rPr lang="en-US" sz="1200" b="0" i="0" u="none" strike="noStrike" kern="1200" cap="none" noProof="0" dirty="0">
                <a:solidFill>
                  <a:schemeClr val="dk1"/>
                </a:solidFill>
                <a:effectLst/>
                <a:latin typeface="Arial"/>
                <a:ea typeface="Arial"/>
                <a:cs typeface="Arial"/>
                <a:sym typeface="Arial"/>
              </a:rPr>
              <a:t>-axis represents price in dollars per pizza. Points (55, 14), and (65, 12) are marked. A downward-pointing line drawn through the points represents the demand curve. A right angle is added to the line, connecting the 2 points. The leg of the triangle = 12 minus 14 = negative 2, and the base = 65 minus 55 = 10.</a:t>
            </a:r>
          </a:p>
          <a:p>
            <a:endParaRPr lang="en-US" noProof="0"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42</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6655225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dirty="0">
                <a:solidFill>
                  <a:schemeClr val="dk1"/>
                </a:solidFill>
                <a:effectLst/>
                <a:latin typeface="Arial"/>
                <a:ea typeface="Arial"/>
                <a:cs typeface="Arial"/>
                <a:sym typeface="Arial"/>
              </a:rPr>
              <a:t>We’ll use 3 slides to build Figure 1A.5.  A table gives the quantity of pizzas per week. There are 2 columns, headed: Price in dollars per pizza and When price of hamburgers = 1.50 dollars. The numbers in the columns are as follows:  15, 50;  14, 55;  13, 60;  12, 65; and 11, 70. A graph plots price in dollars per pizza versus quantity of pizzas per week. A line starts at (50, 15) and falls diagonally to the right to (70, 11). The line passes through point A, at (55, 14) and point C, at (65, 12). The line is demand curve 1.</a:t>
            </a:r>
            <a:r>
              <a:rPr lang="en-US" dirty="0"/>
              <a:t> </a:t>
            </a:r>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43</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6633679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dirty="0">
                <a:solidFill>
                  <a:schemeClr val="dk1"/>
                </a:solidFill>
                <a:effectLst/>
                <a:latin typeface="Arial"/>
                <a:ea typeface="Arial"/>
                <a:cs typeface="Arial"/>
                <a:sym typeface="Arial"/>
              </a:rPr>
              <a:t>A table gives the quantity of pizzas per week. There are 3 columns, headed as follows:  Price in dollars per pizza;  When the price of hamburgers = 1.50 dollars; and When the price of hamburgers = 2 dollars. The numbers are as follows: 15, 50, 55;  14, 55, 60;  13, 60, 65;  12, 65, 70; and 11, 70, 75. A graph plots price in dollars per pizza versus quantity of pizzas per week. A line starts at (50, 15) and falls diagonally to the right to (70, 11). It is the demand curve 1. It passes through point </a:t>
            </a:r>
            <a:r>
              <a:rPr lang="en-US" sz="1200" b="0" i="1" u="none" strike="noStrike" kern="1200" cap="none" dirty="0">
                <a:solidFill>
                  <a:schemeClr val="dk1"/>
                </a:solidFill>
                <a:effectLst/>
                <a:latin typeface="Arial"/>
                <a:ea typeface="Arial"/>
                <a:cs typeface="Arial"/>
                <a:sym typeface="Arial"/>
              </a:rPr>
              <a:t>A</a:t>
            </a:r>
            <a:r>
              <a:rPr lang="en-US" sz="1200" b="0" i="0" u="none" strike="noStrike" kern="1200" cap="none" dirty="0">
                <a:solidFill>
                  <a:schemeClr val="dk1"/>
                </a:solidFill>
                <a:effectLst/>
                <a:latin typeface="Arial"/>
                <a:ea typeface="Arial"/>
                <a:cs typeface="Arial"/>
                <a:sym typeface="Arial"/>
              </a:rPr>
              <a:t> at (55, 14) and point </a:t>
            </a:r>
            <a:r>
              <a:rPr lang="en-US" sz="1200" b="0" i="1" u="none" strike="noStrike" kern="1200" cap="none" dirty="0">
                <a:solidFill>
                  <a:schemeClr val="dk1"/>
                </a:solidFill>
                <a:effectLst/>
                <a:latin typeface="Arial"/>
                <a:ea typeface="Arial"/>
                <a:cs typeface="Arial"/>
                <a:sym typeface="Arial"/>
              </a:rPr>
              <a:t>C</a:t>
            </a:r>
            <a:r>
              <a:rPr lang="en-US" sz="1200" b="0" i="0" u="none" strike="noStrike" kern="1200" cap="none" dirty="0">
                <a:solidFill>
                  <a:schemeClr val="dk1"/>
                </a:solidFill>
                <a:effectLst/>
                <a:latin typeface="Arial"/>
                <a:ea typeface="Arial"/>
                <a:cs typeface="Arial"/>
                <a:sym typeface="Arial"/>
              </a:rPr>
              <a:t> at (65, 12). Demand curve 2 starts at (55, 15) and falls diagonally to the right to (75, 11). It passes through point </a:t>
            </a:r>
            <a:r>
              <a:rPr lang="en-US" sz="1200" b="0" i="1" u="none" strike="noStrike" kern="1200" cap="none" dirty="0">
                <a:solidFill>
                  <a:schemeClr val="dk1"/>
                </a:solidFill>
                <a:effectLst/>
                <a:latin typeface="Arial"/>
                <a:ea typeface="Arial"/>
                <a:cs typeface="Arial"/>
                <a:sym typeface="Arial"/>
              </a:rPr>
              <a:t>B</a:t>
            </a:r>
            <a:r>
              <a:rPr lang="en-US" sz="1200" b="0" i="0" u="none" strike="noStrike" kern="1200" cap="none" dirty="0">
                <a:solidFill>
                  <a:schemeClr val="dk1"/>
                </a:solidFill>
                <a:effectLst/>
                <a:latin typeface="Arial"/>
                <a:ea typeface="Arial"/>
                <a:cs typeface="Arial"/>
                <a:sym typeface="Arial"/>
              </a:rPr>
              <a:t> at (60, 14). A horizontal arrow points from demand curve 1 to demand curve 2 under point </a:t>
            </a:r>
            <a:r>
              <a:rPr lang="en-US" sz="1200" b="0" i="1" u="none" strike="noStrike" kern="1200" cap="none" dirty="0">
                <a:solidFill>
                  <a:schemeClr val="dk1"/>
                </a:solidFill>
                <a:effectLst/>
                <a:latin typeface="Arial"/>
                <a:ea typeface="Arial"/>
                <a:cs typeface="Arial"/>
                <a:sym typeface="Arial"/>
              </a:rPr>
              <a:t>B</a:t>
            </a:r>
            <a:r>
              <a:rPr lang="en-US" sz="1200" b="0" i="0" u="none" strike="noStrike" kern="1200" cap="none" dirty="0">
                <a:solidFill>
                  <a:schemeClr val="dk1"/>
                </a:solidFill>
                <a:effectLst/>
                <a:latin typeface="Arial"/>
                <a:ea typeface="Arial"/>
                <a:cs typeface="Arial"/>
                <a:sym typeface="Arial"/>
              </a:rPr>
              <a:t>.</a:t>
            </a:r>
            <a:r>
              <a:rPr lang="en-US" dirty="0"/>
              <a:t> </a:t>
            </a:r>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44</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8664113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u="none" strike="noStrike" kern="1200" cap="none" noProof="0" dirty="0">
                <a:solidFill>
                  <a:schemeClr val="dk1"/>
                </a:solidFill>
                <a:effectLst/>
                <a:latin typeface="Arial"/>
                <a:ea typeface="Arial"/>
                <a:cs typeface="Arial"/>
                <a:sym typeface="Arial"/>
              </a:rPr>
              <a:t>Data for the quantity in pizzas per week includes</a:t>
            </a:r>
          </a:p>
          <a:p>
            <a:r>
              <a:rPr lang="en-US" noProof="0" dirty="0"/>
              <a:t>A table has 5 rows and 4 columns. The columns have the following headings from left to right: Price in dollars per pizza;  When the price of hamburgers = $1.00;  When the price of hamburgers = $1.50;  and When the price of hamburgers = $2.00. The row entries are as follows:  </a:t>
            </a:r>
            <a:r>
              <a:rPr lang="en-US" b="1" noProof="0" dirty="0"/>
              <a:t>Row 1</a:t>
            </a:r>
            <a:r>
              <a:rPr lang="en-US" noProof="0" dirty="0"/>
              <a:t>. Price in dollars per pizza, 15. When the price of hamburgers = $1.00, 45. When the price of hamburgers = $1.50, 50. When the price of hamburgers = $2.00, 55. </a:t>
            </a:r>
            <a:r>
              <a:rPr lang="en-US" b="1" noProof="0" dirty="0"/>
              <a:t>Row 2</a:t>
            </a:r>
            <a:r>
              <a:rPr lang="en-US" noProof="0" dirty="0"/>
              <a:t>. Price in dollars per pizza, 14. When the price of hamburgers = $1.00, 50. When the price of hamburgers = $1.50, 55. When the price of hamburgers = $2.00, 60. </a:t>
            </a:r>
            <a:r>
              <a:rPr lang="en-US" b="1" noProof="0" dirty="0"/>
              <a:t>Row 3</a:t>
            </a:r>
            <a:r>
              <a:rPr lang="en-US" noProof="0" dirty="0"/>
              <a:t>. Price in dollars per pizza, 13. When the price of hamburgers = $1.00, 55. When the price of hamburgers = $1.50, 60. When the price of hamburgers = $2.00, 65. </a:t>
            </a:r>
            <a:r>
              <a:rPr lang="en-US" b="1" noProof="0" dirty="0"/>
              <a:t>Row 4</a:t>
            </a:r>
            <a:r>
              <a:rPr lang="en-US" noProof="0" dirty="0"/>
              <a:t>. Price in dollars per pizza, 12. When the price of hamburgers = $1.00, 60. When the price of hamburgers = $1.50, 65. When the price of hamburgers = $2.00, 70. </a:t>
            </a:r>
            <a:r>
              <a:rPr lang="en-US" b="1" noProof="0" dirty="0"/>
              <a:t>Row 5</a:t>
            </a:r>
            <a:r>
              <a:rPr lang="en-US" noProof="0" dirty="0"/>
              <a:t>. Price in dollars per pizza, 11. When the price of hamburgers = $1.00, 65. When the price of hamburgers = $1.50, 70. When the price of hamburgers = $2.00, 75.</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u="none" strike="noStrike" kern="1200" cap="none" noProof="0" dirty="0">
                <a:solidFill>
                  <a:schemeClr val="dk1"/>
                </a:solidFill>
                <a:effectLst/>
                <a:latin typeface="Arial"/>
                <a:ea typeface="Arial"/>
                <a:cs typeface="Arial"/>
                <a:sym typeface="Arial"/>
              </a:rPr>
              <a:t>On a truncated graph, the </a:t>
            </a:r>
            <a:r>
              <a:rPr lang="en-US" sz="1200" b="0" i="1" u="none" strike="noStrike" kern="1200" cap="none" noProof="0" dirty="0">
                <a:solidFill>
                  <a:schemeClr val="dk1"/>
                </a:solidFill>
                <a:effectLst/>
                <a:latin typeface="Arial"/>
                <a:ea typeface="Arial"/>
                <a:cs typeface="Arial"/>
                <a:sym typeface="Arial"/>
              </a:rPr>
              <a:t>X</a:t>
            </a:r>
            <a:r>
              <a:rPr lang="en-US" sz="1200" b="0" i="0" u="none" strike="noStrike" kern="1200" cap="none" noProof="0" dirty="0">
                <a:solidFill>
                  <a:schemeClr val="dk1"/>
                </a:solidFill>
                <a:effectLst/>
                <a:latin typeface="Arial"/>
                <a:ea typeface="Arial"/>
                <a:cs typeface="Arial"/>
                <a:sym typeface="Arial"/>
              </a:rPr>
              <a:t>-axis represents quantity in pizzas per week, and the </a:t>
            </a:r>
            <a:r>
              <a:rPr lang="en-US" sz="1200" b="0" i="1" u="none" strike="noStrike" kern="1200" cap="none" noProof="0" dirty="0">
                <a:solidFill>
                  <a:schemeClr val="dk1"/>
                </a:solidFill>
                <a:effectLst/>
                <a:latin typeface="Arial"/>
                <a:ea typeface="Arial"/>
                <a:cs typeface="Arial"/>
                <a:sym typeface="Arial"/>
              </a:rPr>
              <a:t>Y</a:t>
            </a:r>
            <a:r>
              <a:rPr lang="en-US" sz="1200" b="0" i="0" u="none" strike="noStrike" kern="1200" cap="none" noProof="0" dirty="0">
                <a:solidFill>
                  <a:schemeClr val="dk1"/>
                </a:solidFill>
                <a:effectLst/>
                <a:latin typeface="Arial"/>
                <a:ea typeface="Arial"/>
                <a:cs typeface="Arial"/>
                <a:sym typeface="Arial"/>
              </a:rPr>
              <a:t>-axis represents price in dollars per pizza. Demand curve sub 1 includes points </a:t>
            </a:r>
            <a:r>
              <a:rPr lang="en-US" sz="1200" b="0" i="1" u="none" strike="noStrike" kern="1200" cap="none" noProof="0" dirty="0">
                <a:solidFill>
                  <a:schemeClr val="dk1"/>
                </a:solidFill>
                <a:effectLst/>
                <a:latin typeface="Arial"/>
                <a:ea typeface="Arial"/>
                <a:cs typeface="Arial"/>
                <a:sym typeface="Arial"/>
              </a:rPr>
              <a:t>A</a:t>
            </a:r>
            <a:r>
              <a:rPr lang="en-US" sz="1200" b="0" i="0" u="none" strike="noStrike" kern="1200" cap="none" noProof="0" dirty="0">
                <a:solidFill>
                  <a:schemeClr val="dk1"/>
                </a:solidFill>
                <a:effectLst/>
                <a:latin typeface="Arial"/>
                <a:ea typeface="Arial"/>
                <a:cs typeface="Arial"/>
                <a:sym typeface="Arial"/>
              </a:rPr>
              <a:t> (55, 14), and </a:t>
            </a:r>
            <a:r>
              <a:rPr lang="en-US" sz="1200" b="0" i="1" u="none" strike="noStrike" kern="1200" cap="none" noProof="0" dirty="0">
                <a:solidFill>
                  <a:schemeClr val="dk1"/>
                </a:solidFill>
                <a:effectLst/>
                <a:latin typeface="Arial"/>
                <a:ea typeface="Arial"/>
                <a:cs typeface="Arial"/>
                <a:sym typeface="Arial"/>
              </a:rPr>
              <a:t>C</a:t>
            </a:r>
            <a:r>
              <a:rPr lang="en-US" sz="1200" b="0" i="0" u="none" strike="noStrike" kern="1200" cap="none" noProof="0" dirty="0">
                <a:solidFill>
                  <a:schemeClr val="dk1"/>
                </a:solidFill>
                <a:effectLst/>
                <a:latin typeface="Arial"/>
                <a:ea typeface="Arial"/>
                <a:cs typeface="Arial"/>
                <a:sym typeface="Arial"/>
              </a:rPr>
              <a:t> (65, 12). Demand curve sub 2 includes point </a:t>
            </a:r>
            <a:r>
              <a:rPr lang="en-US" sz="1200" b="0" i="1" u="none" strike="noStrike" kern="1200" cap="none" noProof="0" dirty="0">
                <a:solidFill>
                  <a:schemeClr val="dk1"/>
                </a:solidFill>
                <a:effectLst/>
                <a:latin typeface="Arial"/>
                <a:ea typeface="Arial"/>
                <a:cs typeface="Arial"/>
                <a:sym typeface="Arial"/>
              </a:rPr>
              <a:t>B</a:t>
            </a:r>
            <a:r>
              <a:rPr lang="en-US" sz="1200" b="0" i="0" u="none" strike="noStrike" kern="1200" cap="none" noProof="0" dirty="0">
                <a:solidFill>
                  <a:schemeClr val="dk1"/>
                </a:solidFill>
                <a:effectLst/>
                <a:latin typeface="Arial"/>
                <a:ea typeface="Arial"/>
                <a:cs typeface="Arial"/>
                <a:sym typeface="Arial"/>
              </a:rPr>
              <a:t> (60, 14). Demand curve sub 3 includes point </a:t>
            </a:r>
            <a:r>
              <a:rPr lang="en-US" sz="1200" b="0" i="1" u="none" strike="noStrike" kern="1200" cap="none" noProof="0" dirty="0">
                <a:solidFill>
                  <a:schemeClr val="dk1"/>
                </a:solidFill>
                <a:effectLst/>
                <a:latin typeface="Arial"/>
                <a:ea typeface="Arial"/>
                <a:cs typeface="Arial"/>
                <a:sym typeface="Arial"/>
              </a:rPr>
              <a:t>D</a:t>
            </a:r>
            <a:r>
              <a:rPr lang="en-US" sz="1200" b="0" i="0" u="none" strike="noStrike" kern="1200" cap="none" noProof="0" dirty="0">
                <a:solidFill>
                  <a:schemeClr val="dk1"/>
                </a:solidFill>
                <a:effectLst/>
                <a:latin typeface="Arial"/>
                <a:ea typeface="Arial"/>
                <a:cs typeface="Arial"/>
                <a:sym typeface="Arial"/>
              </a:rPr>
              <a:t> (60, 12).</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45</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8448200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u="none" strike="noStrike" kern="1200" cap="none" dirty="0">
                <a:solidFill>
                  <a:schemeClr val="dk1"/>
                </a:solidFill>
                <a:effectLst/>
                <a:latin typeface="Arial"/>
                <a:ea typeface="Arial"/>
                <a:cs typeface="Arial"/>
                <a:sym typeface="Arial"/>
              </a:rPr>
              <a:t>The data in the table is as follows.</a:t>
            </a:r>
            <a:br>
              <a:rPr lang="en-US" sz="1200" b="0" i="0" u="none" strike="noStrike" kern="1200" cap="none" dirty="0">
                <a:solidFill>
                  <a:schemeClr val="dk1"/>
                </a:solidFill>
                <a:effectLst/>
                <a:latin typeface="Arial"/>
                <a:ea typeface="Arial"/>
                <a:cs typeface="Arial"/>
                <a:sym typeface="Arial"/>
              </a:rPr>
            </a:br>
            <a:r>
              <a:rPr lang="en-US" sz="1200" b="0" i="0" u="none" strike="noStrike" kern="1200" cap="none" dirty="0">
                <a:solidFill>
                  <a:schemeClr val="dk1"/>
                </a:solidFill>
                <a:effectLst/>
                <a:latin typeface="Arial"/>
                <a:ea typeface="Arial"/>
                <a:cs typeface="Arial"/>
                <a:sym typeface="Arial"/>
              </a:rPr>
              <a:t>Year, 2018. Disposable personal income in billions of dollars, $15,609. Consumption spending in billions of dollars, 13,905.</a:t>
            </a:r>
            <a:br>
              <a:rPr lang="en-US" sz="1200" b="0" i="0" u="none" strike="noStrike" kern="1200" cap="none" dirty="0">
                <a:solidFill>
                  <a:schemeClr val="dk1"/>
                </a:solidFill>
                <a:effectLst/>
                <a:latin typeface="Arial"/>
                <a:ea typeface="Arial"/>
                <a:cs typeface="Arial"/>
                <a:sym typeface="Arial"/>
              </a:rPr>
            </a:br>
            <a:r>
              <a:rPr lang="en-US" sz="1200" b="0" i="0" u="none" strike="noStrike" kern="1200" cap="none" dirty="0">
                <a:solidFill>
                  <a:schemeClr val="dk1"/>
                </a:solidFill>
                <a:effectLst/>
                <a:latin typeface="Arial"/>
                <a:ea typeface="Arial"/>
                <a:cs typeface="Arial"/>
                <a:sym typeface="Arial"/>
              </a:rPr>
              <a:t>Year, 2019. Disposable personal income in billions of dollars, 16,389. Consumption spending in billions of dollars, 14,393.</a:t>
            </a:r>
            <a:br>
              <a:rPr lang="en-US" sz="1200" b="0" i="0" u="none" strike="noStrike" kern="1200" cap="none" dirty="0">
                <a:solidFill>
                  <a:schemeClr val="dk1"/>
                </a:solidFill>
                <a:effectLst/>
                <a:latin typeface="Arial"/>
                <a:ea typeface="Arial"/>
                <a:cs typeface="Arial"/>
                <a:sym typeface="Arial"/>
              </a:rPr>
            </a:br>
            <a:r>
              <a:rPr lang="en-US" sz="1200" b="0" i="0" u="none" strike="noStrike" kern="1200" cap="none" dirty="0">
                <a:solidFill>
                  <a:schemeClr val="dk1"/>
                </a:solidFill>
                <a:effectLst/>
                <a:latin typeface="Arial"/>
                <a:ea typeface="Arial"/>
                <a:cs typeface="Arial"/>
                <a:sym typeface="Arial"/>
              </a:rPr>
              <a:t>Year, 2020. Disposable personal income in billions of dollars, 17,596. Consumption spending in billions of dollars, 14,116.</a:t>
            </a:r>
            <a:br>
              <a:rPr lang="en-US" sz="1200" b="0" i="0" u="none" strike="noStrike" kern="1200" cap="none" dirty="0">
                <a:solidFill>
                  <a:schemeClr val="dk1"/>
                </a:solidFill>
                <a:effectLst/>
                <a:latin typeface="Arial"/>
                <a:ea typeface="Arial"/>
                <a:cs typeface="Arial"/>
                <a:sym typeface="Arial"/>
              </a:rPr>
            </a:br>
            <a:r>
              <a:rPr lang="en-US" sz="1200" b="0" i="0" u="none" strike="noStrike" kern="1200" cap="none" dirty="0">
                <a:solidFill>
                  <a:schemeClr val="dk1"/>
                </a:solidFill>
                <a:effectLst/>
                <a:latin typeface="Arial"/>
                <a:ea typeface="Arial"/>
                <a:cs typeface="Arial"/>
                <a:sym typeface="Arial"/>
              </a:rPr>
              <a:t>Year, 2021. Disposable personal income in billions of dollars, 18,633. Consumption spending in billions of dollars, 15,903.</a:t>
            </a:r>
            <a:br>
              <a:rPr lang="en-US" sz="1200" b="0" i="0" u="none" strike="noStrike" kern="1200" cap="none" dirty="0">
                <a:solidFill>
                  <a:schemeClr val="dk1"/>
                </a:solidFill>
                <a:effectLst/>
                <a:latin typeface="Arial"/>
                <a:ea typeface="Arial"/>
                <a:cs typeface="Arial"/>
                <a:sym typeface="Arial"/>
              </a:rPr>
            </a:br>
            <a:br>
              <a:rPr lang="en-US" sz="1200" b="0" i="0" u="none" strike="noStrike" kern="1200" cap="none" dirty="0">
                <a:solidFill>
                  <a:schemeClr val="dk1"/>
                </a:solidFill>
                <a:effectLst/>
                <a:latin typeface="Arial"/>
                <a:ea typeface="Arial"/>
                <a:cs typeface="Arial"/>
                <a:sym typeface="Arial"/>
              </a:rPr>
            </a:br>
            <a:r>
              <a:rPr lang="en-US" sz="1200" b="0" i="0" u="none" strike="noStrike" kern="1200" cap="none" dirty="0">
                <a:solidFill>
                  <a:schemeClr val="dk1"/>
                </a:solidFill>
                <a:effectLst/>
                <a:latin typeface="Arial"/>
                <a:ea typeface="Arial"/>
                <a:cs typeface="Arial"/>
                <a:sym typeface="Arial"/>
              </a:rPr>
              <a:t>The horizontal axis of the graph is labelled, disposable personal income in billions of dollars and ranges from 15,500 to 19,000 in increments of 500. The vertical axis ranges from 13,000 to 16,500 in increments of 500. A line slopes upward passing through the points 2018 (15,609, 13,905), 2019 (16,389, 14,393), 2020 (17,596, 14,116), and 2021 (18,633, 15,903). The values used in the description are approximate.</a:t>
            </a:r>
            <a:r>
              <a:rPr lang="en-US" dirty="0"/>
              <a:t> </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46</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6183535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noProof="0" dirty="0">
                <a:solidFill>
                  <a:schemeClr val="dk1"/>
                </a:solidFill>
                <a:effectLst/>
                <a:latin typeface="Arial"/>
                <a:ea typeface="Arial"/>
                <a:cs typeface="Arial"/>
                <a:sym typeface="Arial"/>
              </a:rPr>
              <a:t>Graph </a:t>
            </a:r>
            <a:r>
              <a:rPr lang="en-US" sz="1200" b="0" i="1" u="none" strike="noStrike" kern="1200" cap="none" noProof="0" dirty="0">
                <a:solidFill>
                  <a:schemeClr val="dk1"/>
                </a:solidFill>
                <a:effectLst/>
                <a:latin typeface="Arial"/>
                <a:ea typeface="Arial"/>
                <a:cs typeface="Arial"/>
                <a:sym typeface="Arial"/>
              </a:rPr>
              <a:t>A</a:t>
            </a:r>
            <a:r>
              <a:rPr lang="en-US" sz="1200" b="0" i="0" u="none" strike="noStrike" kern="1200" cap="none" noProof="0" dirty="0">
                <a:solidFill>
                  <a:schemeClr val="dk1"/>
                </a:solidFill>
                <a:effectLst/>
                <a:latin typeface="Arial"/>
                <a:ea typeface="Arial"/>
                <a:cs typeface="Arial"/>
                <a:sym typeface="Arial"/>
              </a:rPr>
              <a:t> represents a problem of omitted variables. The </a:t>
            </a:r>
            <a:r>
              <a:rPr lang="en-US" sz="1200" b="0" i="1" u="none" strike="noStrike" kern="1200" cap="none" noProof="0" dirty="0">
                <a:solidFill>
                  <a:schemeClr val="dk1"/>
                </a:solidFill>
                <a:effectLst/>
                <a:latin typeface="Arial"/>
                <a:ea typeface="Arial"/>
                <a:cs typeface="Arial"/>
                <a:sym typeface="Arial"/>
              </a:rPr>
              <a:t>X</a:t>
            </a:r>
            <a:r>
              <a:rPr lang="en-US" sz="1200" b="0" i="0" u="none" strike="noStrike" kern="1200" cap="none" noProof="0" dirty="0">
                <a:solidFill>
                  <a:schemeClr val="dk1"/>
                </a:solidFill>
                <a:effectLst/>
                <a:latin typeface="Arial"/>
                <a:ea typeface="Arial"/>
                <a:cs typeface="Arial"/>
                <a:sym typeface="Arial"/>
              </a:rPr>
              <a:t>-axis represents number of fires in fireplaces, and the </a:t>
            </a:r>
            <a:r>
              <a:rPr lang="en-US" sz="1200" b="0" i="1" u="none" strike="noStrike" kern="1200" cap="none" noProof="0" dirty="0">
                <a:solidFill>
                  <a:schemeClr val="dk1"/>
                </a:solidFill>
                <a:effectLst/>
                <a:latin typeface="Arial"/>
                <a:ea typeface="Arial"/>
                <a:cs typeface="Arial"/>
                <a:sym typeface="Arial"/>
              </a:rPr>
              <a:t>Y-</a:t>
            </a:r>
            <a:r>
              <a:rPr lang="en-US" sz="1200" b="0" i="0" u="none" strike="noStrike" kern="1200" cap="none" noProof="0" dirty="0">
                <a:solidFill>
                  <a:schemeClr val="dk1"/>
                </a:solidFill>
                <a:effectLst/>
                <a:latin typeface="Arial"/>
                <a:ea typeface="Arial"/>
                <a:cs typeface="Arial"/>
                <a:sym typeface="Arial"/>
              </a:rPr>
              <a:t> axis represents number of leaves on trees. A line trends downward from the </a:t>
            </a:r>
            <a:r>
              <a:rPr lang="en-US" sz="1200" b="0" i="1" u="none" strike="noStrike" kern="1200" cap="none" noProof="0" dirty="0">
                <a:solidFill>
                  <a:schemeClr val="dk1"/>
                </a:solidFill>
                <a:effectLst/>
                <a:latin typeface="Arial"/>
                <a:ea typeface="Arial"/>
                <a:cs typeface="Arial"/>
                <a:sym typeface="Arial"/>
              </a:rPr>
              <a:t>Y</a:t>
            </a:r>
            <a:r>
              <a:rPr lang="en-US" sz="1200" b="0" i="0" u="none" strike="noStrike" kern="1200" cap="none" noProof="0" dirty="0">
                <a:solidFill>
                  <a:schemeClr val="dk1"/>
                </a:solidFill>
                <a:effectLst/>
                <a:latin typeface="Arial"/>
                <a:ea typeface="Arial"/>
                <a:cs typeface="Arial"/>
                <a:sym typeface="Arial"/>
              </a:rPr>
              <a:t>-axis towards the </a:t>
            </a:r>
            <a:r>
              <a:rPr lang="en-US" sz="1200" b="0" i="1" u="none" strike="noStrike" kern="1200" cap="none" noProof="0" dirty="0">
                <a:solidFill>
                  <a:schemeClr val="dk1"/>
                </a:solidFill>
                <a:effectLst/>
                <a:latin typeface="Arial"/>
                <a:ea typeface="Arial"/>
                <a:cs typeface="Arial"/>
                <a:sym typeface="Arial"/>
              </a:rPr>
              <a:t>X</a:t>
            </a:r>
            <a:r>
              <a:rPr lang="en-US" sz="1200" b="0" i="0" u="none" strike="noStrike" kern="1200" cap="none" noProof="0" dirty="0">
                <a:solidFill>
                  <a:schemeClr val="dk1"/>
                </a:solidFill>
                <a:effectLst/>
                <a:latin typeface="Arial"/>
                <a:ea typeface="Arial"/>
                <a:cs typeface="Arial"/>
                <a:sym typeface="Arial"/>
              </a:rPr>
              <a:t>-axis. Graph </a:t>
            </a:r>
            <a:r>
              <a:rPr lang="en-US" sz="1200" b="0" i="1" u="none" strike="noStrike" kern="1200" cap="none" noProof="0" dirty="0">
                <a:solidFill>
                  <a:schemeClr val="dk1"/>
                </a:solidFill>
                <a:effectLst/>
                <a:latin typeface="Arial"/>
                <a:ea typeface="Arial"/>
                <a:cs typeface="Arial"/>
                <a:sym typeface="Arial"/>
              </a:rPr>
              <a:t>B</a:t>
            </a:r>
            <a:r>
              <a:rPr lang="en-US" sz="1200" b="0" i="0" u="none" strike="noStrike" kern="1200" cap="none" noProof="0" dirty="0">
                <a:solidFill>
                  <a:schemeClr val="dk1"/>
                </a:solidFill>
                <a:effectLst/>
                <a:latin typeface="Arial"/>
                <a:ea typeface="Arial"/>
                <a:cs typeface="Arial"/>
                <a:sym typeface="Arial"/>
              </a:rPr>
              <a:t> represents a problem of reverse causality. The </a:t>
            </a:r>
            <a:r>
              <a:rPr lang="en-US" sz="1200" b="0" i="1" u="none" strike="noStrike" kern="1200" cap="none" noProof="0" dirty="0">
                <a:solidFill>
                  <a:schemeClr val="dk1"/>
                </a:solidFill>
                <a:effectLst/>
                <a:latin typeface="Arial"/>
                <a:ea typeface="Arial"/>
                <a:cs typeface="Arial"/>
                <a:sym typeface="Arial"/>
              </a:rPr>
              <a:t>X</a:t>
            </a:r>
            <a:r>
              <a:rPr lang="en-US" sz="1200" b="0" i="0" u="none" strike="noStrike" kern="1200" cap="none" noProof="0" dirty="0">
                <a:solidFill>
                  <a:schemeClr val="dk1"/>
                </a:solidFill>
                <a:effectLst/>
                <a:latin typeface="Arial"/>
                <a:ea typeface="Arial"/>
                <a:cs typeface="Arial"/>
                <a:sym typeface="Arial"/>
              </a:rPr>
              <a:t>-axis represents number of lawn mowers being used, and the </a:t>
            </a:r>
            <a:r>
              <a:rPr lang="en-US" sz="1200" b="0" i="1" u="none" strike="noStrike" kern="1200" cap="none" noProof="0" dirty="0">
                <a:solidFill>
                  <a:schemeClr val="dk1"/>
                </a:solidFill>
                <a:effectLst/>
                <a:latin typeface="Arial"/>
                <a:ea typeface="Arial"/>
                <a:cs typeface="Arial"/>
                <a:sym typeface="Arial"/>
              </a:rPr>
              <a:t>Y</a:t>
            </a:r>
            <a:r>
              <a:rPr lang="en-US" sz="1200" b="0" i="0" u="none" strike="noStrike" kern="1200" cap="none" noProof="0" dirty="0">
                <a:solidFill>
                  <a:schemeClr val="dk1"/>
                </a:solidFill>
                <a:effectLst/>
                <a:latin typeface="Arial"/>
                <a:ea typeface="Arial"/>
                <a:cs typeface="Arial"/>
                <a:sym typeface="Arial"/>
              </a:rPr>
              <a:t>-axis represents the rate at which grass grows. A line trends upwards from the origin at a shallow angle moving to the edge of the graph.</a:t>
            </a:r>
            <a:endParaRPr lang="en-US" noProof="0"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47</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483178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noProof="0" dirty="0">
                <a:solidFill>
                  <a:schemeClr val="dk1"/>
                </a:solidFill>
                <a:effectLst/>
                <a:latin typeface="Arial"/>
                <a:ea typeface="Arial"/>
                <a:cs typeface="Arial"/>
                <a:sym typeface="Arial"/>
              </a:rPr>
              <a:t>Graph </a:t>
            </a:r>
            <a:r>
              <a:rPr lang="en-US" sz="1200" b="0" i="1" u="none" strike="noStrike" kern="1200" cap="none" noProof="0" dirty="0">
                <a:solidFill>
                  <a:schemeClr val="dk1"/>
                </a:solidFill>
                <a:effectLst/>
                <a:latin typeface="Arial"/>
                <a:ea typeface="Arial"/>
                <a:cs typeface="Arial"/>
                <a:sym typeface="Arial"/>
              </a:rPr>
              <a:t>A</a:t>
            </a:r>
            <a:r>
              <a:rPr lang="en-US" sz="1200" b="0" i="0" u="none" strike="noStrike" kern="1200" cap="none" noProof="0" dirty="0">
                <a:solidFill>
                  <a:schemeClr val="dk1"/>
                </a:solidFill>
                <a:effectLst/>
                <a:latin typeface="Arial"/>
                <a:ea typeface="Arial"/>
                <a:cs typeface="Arial"/>
                <a:sym typeface="Arial"/>
              </a:rPr>
              <a:t> represents the slope of a nonlinear curve that is not constant. On the truncated graph, the </a:t>
            </a:r>
            <a:r>
              <a:rPr lang="en-US" sz="1200" b="0" i="1" u="none" strike="noStrike" kern="1200" cap="none" noProof="0" dirty="0">
                <a:solidFill>
                  <a:schemeClr val="dk1"/>
                </a:solidFill>
                <a:effectLst/>
                <a:latin typeface="Arial"/>
                <a:ea typeface="Arial"/>
                <a:cs typeface="Arial"/>
                <a:sym typeface="Arial"/>
              </a:rPr>
              <a:t>X</a:t>
            </a:r>
            <a:r>
              <a:rPr lang="en-US" sz="1200" b="0" i="0" u="none" strike="noStrike" kern="1200" cap="none" noProof="0" dirty="0">
                <a:solidFill>
                  <a:schemeClr val="dk1"/>
                </a:solidFill>
                <a:effectLst/>
                <a:latin typeface="Arial"/>
                <a:ea typeface="Arial"/>
                <a:cs typeface="Arial"/>
                <a:sym typeface="Arial"/>
              </a:rPr>
              <a:t>-axis represents the quantity produced in millions per month, and the </a:t>
            </a:r>
            <a:r>
              <a:rPr lang="en-US" sz="1200" b="0" i="1" u="none" strike="noStrike" kern="1200" cap="none" noProof="0" dirty="0">
                <a:solidFill>
                  <a:schemeClr val="dk1"/>
                </a:solidFill>
                <a:effectLst/>
                <a:latin typeface="Arial"/>
                <a:ea typeface="Arial"/>
                <a:cs typeface="Arial"/>
                <a:sym typeface="Arial"/>
              </a:rPr>
              <a:t>Y</a:t>
            </a:r>
            <a:r>
              <a:rPr lang="en-US" sz="1200" b="0" i="0" u="none" strike="noStrike" kern="1200" cap="none" noProof="0" dirty="0">
                <a:solidFill>
                  <a:schemeClr val="dk1"/>
                </a:solidFill>
                <a:effectLst/>
                <a:latin typeface="Arial"/>
                <a:ea typeface="Arial"/>
                <a:cs typeface="Arial"/>
                <a:sym typeface="Arial"/>
              </a:rPr>
              <a:t>-axis represents the total cost of production in millions of dollars. Points include:</a:t>
            </a:r>
          </a:p>
          <a:p>
            <a:pPr lvl="0"/>
            <a:r>
              <a:rPr lang="en-US" sz="1200" b="0" i="0" u="none" strike="noStrike" kern="1200" cap="none" noProof="0" dirty="0">
                <a:solidFill>
                  <a:schemeClr val="dk1"/>
                </a:solidFill>
                <a:effectLst/>
                <a:latin typeface="Arial"/>
                <a:ea typeface="Arial"/>
                <a:cs typeface="Arial"/>
                <a:sym typeface="Arial"/>
              </a:rPr>
              <a:t>• </a:t>
            </a:r>
            <a:r>
              <a:rPr lang="en-US" sz="1200" b="0" i="1" u="none" strike="noStrike" kern="1200" cap="none" noProof="0" dirty="0">
                <a:solidFill>
                  <a:schemeClr val="dk1"/>
                </a:solidFill>
                <a:effectLst/>
                <a:latin typeface="Arial"/>
                <a:ea typeface="Arial"/>
                <a:cs typeface="Arial"/>
                <a:sym typeface="Arial"/>
              </a:rPr>
              <a:t>A</a:t>
            </a:r>
            <a:r>
              <a:rPr lang="en-US" sz="1200" b="0" i="0" u="none" strike="noStrike" kern="1200" cap="none" noProof="0" dirty="0">
                <a:solidFill>
                  <a:schemeClr val="dk1"/>
                </a:solidFill>
                <a:effectLst/>
                <a:latin typeface="Arial"/>
                <a:ea typeface="Arial"/>
                <a:cs typeface="Arial"/>
                <a:sym typeface="Arial"/>
              </a:rPr>
              <a:t>, (3, 300)</a:t>
            </a:r>
          </a:p>
          <a:p>
            <a:pPr lvl="0"/>
            <a:r>
              <a:rPr lang="en-US" sz="1200" b="0" i="0" u="none" strike="noStrike" kern="1200" cap="none" noProof="0" dirty="0">
                <a:solidFill>
                  <a:schemeClr val="dk1"/>
                </a:solidFill>
                <a:effectLst/>
                <a:latin typeface="Arial"/>
                <a:ea typeface="Arial"/>
                <a:cs typeface="Arial"/>
                <a:sym typeface="Arial"/>
              </a:rPr>
              <a:t>• </a:t>
            </a:r>
            <a:r>
              <a:rPr lang="en-US" sz="1200" b="0" i="1" u="none" strike="noStrike" kern="1200" cap="none" noProof="0" dirty="0">
                <a:solidFill>
                  <a:schemeClr val="dk1"/>
                </a:solidFill>
                <a:effectLst/>
                <a:latin typeface="Arial"/>
                <a:ea typeface="Arial"/>
                <a:cs typeface="Arial"/>
                <a:sym typeface="Arial"/>
              </a:rPr>
              <a:t>B</a:t>
            </a:r>
            <a:r>
              <a:rPr lang="en-US" sz="1200" b="0" i="0" u="none" strike="noStrike" kern="1200" cap="none" noProof="0" dirty="0">
                <a:solidFill>
                  <a:schemeClr val="dk1"/>
                </a:solidFill>
                <a:effectLst/>
                <a:latin typeface="Arial"/>
                <a:ea typeface="Arial"/>
                <a:cs typeface="Arial"/>
                <a:sym typeface="Arial"/>
              </a:rPr>
              <a:t>, (4, 350)</a:t>
            </a:r>
          </a:p>
          <a:p>
            <a:pPr lvl="0"/>
            <a:r>
              <a:rPr lang="en-US" sz="1200" b="0" i="0" u="none" strike="noStrike" kern="1200" cap="none" noProof="0" dirty="0">
                <a:solidFill>
                  <a:schemeClr val="dk1"/>
                </a:solidFill>
                <a:effectLst/>
                <a:latin typeface="Arial"/>
                <a:ea typeface="Arial"/>
                <a:cs typeface="Arial"/>
                <a:sym typeface="Arial"/>
              </a:rPr>
              <a:t>• </a:t>
            </a:r>
            <a:r>
              <a:rPr lang="en-US" sz="1200" b="0" i="1" u="none" strike="noStrike" kern="1200" cap="none" noProof="0" dirty="0">
                <a:solidFill>
                  <a:schemeClr val="dk1"/>
                </a:solidFill>
                <a:effectLst/>
                <a:latin typeface="Arial"/>
                <a:ea typeface="Arial"/>
                <a:cs typeface="Arial"/>
                <a:sym typeface="Arial"/>
              </a:rPr>
              <a:t>C</a:t>
            </a:r>
            <a:r>
              <a:rPr lang="en-US" sz="1200" b="0" i="0" u="none" strike="noStrike" kern="1200" cap="none" noProof="0" dirty="0">
                <a:solidFill>
                  <a:schemeClr val="dk1"/>
                </a:solidFill>
                <a:effectLst/>
                <a:latin typeface="Arial"/>
                <a:ea typeface="Arial"/>
                <a:cs typeface="Arial"/>
                <a:sym typeface="Arial"/>
              </a:rPr>
              <a:t>, (8, 750)</a:t>
            </a:r>
          </a:p>
          <a:p>
            <a:pPr lvl="0"/>
            <a:r>
              <a:rPr lang="en-US" sz="1200" b="0" i="0" u="none" strike="noStrike" kern="1200" cap="none" noProof="0" dirty="0">
                <a:solidFill>
                  <a:schemeClr val="dk1"/>
                </a:solidFill>
                <a:effectLst/>
                <a:latin typeface="Arial"/>
                <a:ea typeface="Arial"/>
                <a:cs typeface="Arial"/>
                <a:sym typeface="Arial"/>
              </a:rPr>
              <a:t>• </a:t>
            </a:r>
            <a:r>
              <a:rPr lang="en-US" sz="1200" b="0" i="1" u="none" strike="noStrike" kern="1200" cap="none" noProof="0" dirty="0">
                <a:solidFill>
                  <a:schemeClr val="dk1"/>
                </a:solidFill>
                <a:effectLst/>
                <a:latin typeface="Arial"/>
                <a:ea typeface="Arial"/>
                <a:cs typeface="Arial"/>
                <a:sym typeface="Arial"/>
              </a:rPr>
              <a:t>D</a:t>
            </a:r>
            <a:r>
              <a:rPr lang="en-US" sz="1200" b="0" i="0" u="none" strike="noStrike" kern="1200" cap="none" noProof="0" dirty="0">
                <a:solidFill>
                  <a:schemeClr val="dk1"/>
                </a:solidFill>
                <a:effectLst/>
                <a:latin typeface="Arial"/>
                <a:ea typeface="Arial"/>
                <a:cs typeface="Arial"/>
                <a:sym typeface="Arial"/>
              </a:rPr>
              <a:t>, (9, 1,000)</a:t>
            </a:r>
          </a:p>
          <a:p>
            <a:r>
              <a:rPr lang="en-US" sz="1200" b="0" i="0" u="none" strike="noStrike" kern="1200" cap="none" noProof="0" dirty="0">
                <a:solidFill>
                  <a:schemeClr val="dk1"/>
                </a:solidFill>
                <a:effectLst/>
                <a:latin typeface="Arial"/>
                <a:ea typeface="Arial"/>
                <a:cs typeface="Arial"/>
                <a:sym typeface="Arial"/>
              </a:rPr>
              <a:t>A curved line rises through the points and represents the total cost. A right angle has been added to the curve to connect points </a:t>
            </a:r>
            <a:r>
              <a:rPr lang="en-US" sz="1200" b="0" i="1" u="none" strike="noStrike" kern="1200" cap="none" noProof="0" dirty="0">
                <a:solidFill>
                  <a:schemeClr val="dk1"/>
                </a:solidFill>
                <a:effectLst/>
                <a:latin typeface="Arial"/>
                <a:ea typeface="Arial"/>
                <a:cs typeface="Arial"/>
                <a:sym typeface="Arial"/>
              </a:rPr>
              <a:t>A</a:t>
            </a:r>
            <a:r>
              <a:rPr lang="en-US" sz="1200" b="0" i="0" u="none" strike="noStrike" kern="1200" cap="none" noProof="0" dirty="0">
                <a:solidFill>
                  <a:schemeClr val="dk1"/>
                </a:solidFill>
                <a:effectLst/>
                <a:latin typeface="Arial"/>
                <a:ea typeface="Arial"/>
                <a:cs typeface="Arial"/>
                <a:sym typeface="Arial"/>
              </a:rPr>
              <a:t> and </a:t>
            </a:r>
            <a:r>
              <a:rPr lang="en-US" sz="1200" b="0" i="1" u="none" strike="noStrike" kern="1200" cap="none" noProof="0" dirty="0">
                <a:solidFill>
                  <a:schemeClr val="dk1"/>
                </a:solidFill>
                <a:effectLst/>
                <a:latin typeface="Arial"/>
                <a:ea typeface="Arial"/>
                <a:cs typeface="Arial"/>
                <a:sym typeface="Arial"/>
              </a:rPr>
              <a:t>B</a:t>
            </a:r>
            <a:r>
              <a:rPr lang="en-US" sz="1200" b="0" i="0" u="none" strike="noStrike" kern="1200" cap="none" noProof="0" dirty="0">
                <a:solidFill>
                  <a:schemeClr val="dk1"/>
                </a:solidFill>
                <a:effectLst/>
                <a:latin typeface="Arial"/>
                <a:ea typeface="Arial"/>
                <a:cs typeface="Arial"/>
                <a:sym typeface="Arial"/>
              </a:rPr>
              <a:t>. The leg of the triangle is delta </a:t>
            </a:r>
            <a:r>
              <a:rPr lang="en-US" sz="1200" b="0" i="1" u="none" strike="noStrike" kern="1200" cap="none" noProof="0" dirty="0">
                <a:solidFill>
                  <a:schemeClr val="dk1"/>
                </a:solidFill>
                <a:effectLst/>
                <a:latin typeface="Arial"/>
                <a:ea typeface="Arial"/>
                <a:cs typeface="Arial"/>
                <a:sym typeface="Arial"/>
              </a:rPr>
              <a:t>y</a:t>
            </a:r>
            <a:r>
              <a:rPr lang="en-US" sz="1200" b="0" i="0" u="none" strike="noStrike" kern="1200" cap="none" noProof="0" dirty="0">
                <a:solidFill>
                  <a:schemeClr val="dk1"/>
                </a:solidFill>
                <a:effectLst/>
                <a:latin typeface="Arial"/>
                <a:ea typeface="Arial"/>
                <a:cs typeface="Arial"/>
                <a:sym typeface="Arial"/>
              </a:rPr>
              <a:t> = 50, and the base is delta </a:t>
            </a:r>
            <a:r>
              <a:rPr lang="en-US" sz="1200" b="0" i="1" u="none" strike="noStrike" kern="1200" cap="none" noProof="0" dirty="0">
                <a:solidFill>
                  <a:schemeClr val="dk1"/>
                </a:solidFill>
                <a:effectLst/>
                <a:latin typeface="Arial"/>
                <a:ea typeface="Arial"/>
                <a:cs typeface="Arial"/>
                <a:sym typeface="Arial"/>
              </a:rPr>
              <a:t>x</a:t>
            </a:r>
            <a:r>
              <a:rPr lang="en-US" sz="1200" b="0" i="0" u="none" strike="noStrike" kern="1200" cap="none" noProof="0" dirty="0">
                <a:solidFill>
                  <a:schemeClr val="dk1"/>
                </a:solidFill>
                <a:effectLst/>
                <a:latin typeface="Arial"/>
                <a:ea typeface="Arial"/>
                <a:cs typeface="Arial"/>
                <a:sym typeface="Arial"/>
              </a:rPr>
              <a:t> = 1. A right angle has been added to the curve to connect points </a:t>
            </a:r>
            <a:r>
              <a:rPr lang="en-US" sz="1200" b="0" i="1" u="none" strike="noStrike" kern="1200" cap="none" noProof="0" dirty="0">
                <a:solidFill>
                  <a:schemeClr val="dk1"/>
                </a:solidFill>
                <a:effectLst/>
                <a:latin typeface="Arial"/>
                <a:ea typeface="Arial"/>
                <a:cs typeface="Arial"/>
                <a:sym typeface="Arial"/>
              </a:rPr>
              <a:t>C</a:t>
            </a:r>
            <a:r>
              <a:rPr lang="en-US" sz="1200" b="0" i="0" u="none" strike="noStrike" kern="1200" cap="none" noProof="0" dirty="0">
                <a:solidFill>
                  <a:schemeClr val="dk1"/>
                </a:solidFill>
                <a:effectLst/>
                <a:latin typeface="Arial"/>
                <a:ea typeface="Arial"/>
                <a:cs typeface="Arial"/>
                <a:sym typeface="Arial"/>
              </a:rPr>
              <a:t> and </a:t>
            </a:r>
            <a:r>
              <a:rPr lang="en-US" sz="1200" b="0" i="1" u="none" strike="noStrike" kern="1200" cap="none" noProof="0" dirty="0">
                <a:solidFill>
                  <a:schemeClr val="dk1"/>
                </a:solidFill>
                <a:effectLst/>
                <a:latin typeface="Arial"/>
                <a:ea typeface="Arial"/>
                <a:cs typeface="Arial"/>
                <a:sym typeface="Arial"/>
              </a:rPr>
              <a:t>D</a:t>
            </a:r>
            <a:r>
              <a:rPr lang="en-US" sz="1200" b="0" i="0" u="none" strike="noStrike" kern="1200" cap="none" noProof="0" dirty="0">
                <a:solidFill>
                  <a:schemeClr val="dk1"/>
                </a:solidFill>
                <a:effectLst/>
                <a:latin typeface="Arial"/>
                <a:ea typeface="Arial"/>
                <a:cs typeface="Arial"/>
                <a:sym typeface="Arial"/>
              </a:rPr>
              <a:t>. The leg of the triangle is delta </a:t>
            </a:r>
            <a:r>
              <a:rPr lang="en-US" sz="1200" b="0" i="1" u="none" strike="noStrike" kern="1200" cap="none" noProof="0" dirty="0">
                <a:solidFill>
                  <a:schemeClr val="dk1"/>
                </a:solidFill>
                <a:effectLst/>
                <a:latin typeface="Arial"/>
                <a:ea typeface="Arial"/>
                <a:cs typeface="Arial"/>
                <a:sym typeface="Arial"/>
              </a:rPr>
              <a:t>x</a:t>
            </a:r>
            <a:r>
              <a:rPr lang="en-US" sz="1200" b="0" i="0" u="none" strike="noStrike" kern="1200" cap="none" noProof="0" dirty="0">
                <a:solidFill>
                  <a:schemeClr val="dk1"/>
                </a:solidFill>
                <a:effectLst/>
                <a:latin typeface="Arial"/>
                <a:ea typeface="Arial"/>
                <a:cs typeface="Arial"/>
                <a:sym typeface="Arial"/>
              </a:rPr>
              <a:t> = 1, and the base is delta </a:t>
            </a:r>
            <a:r>
              <a:rPr lang="en-US" sz="1200" b="0" i="1" u="none" strike="noStrike" kern="1200" cap="none" noProof="0" dirty="0">
                <a:solidFill>
                  <a:schemeClr val="dk1"/>
                </a:solidFill>
                <a:effectLst/>
                <a:latin typeface="Arial"/>
                <a:ea typeface="Arial"/>
                <a:cs typeface="Arial"/>
                <a:sym typeface="Arial"/>
              </a:rPr>
              <a:t>y</a:t>
            </a:r>
            <a:r>
              <a:rPr lang="en-US" sz="1200" b="0" i="0" u="none" strike="noStrike" kern="1200" cap="none" noProof="0" dirty="0">
                <a:solidFill>
                  <a:schemeClr val="dk1"/>
                </a:solidFill>
                <a:effectLst/>
                <a:latin typeface="Arial"/>
                <a:ea typeface="Arial"/>
                <a:cs typeface="Arial"/>
                <a:sym typeface="Arial"/>
              </a:rPr>
              <a:t> = 250.</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49</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5710499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u="none" strike="noStrike" kern="1200" cap="none" noProof="0" dirty="0">
                <a:solidFill>
                  <a:schemeClr val="dk1"/>
                </a:solidFill>
                <a:effectLst/>
                <a:latin typeface="Arial"/>
                <a:ea typeface="Arial"/>
                <a:cs typeface="Arial"/>
                <a:sym typeface="Arial"/>
              </a:rPr>
              <a:t>Graph </a:t>
            </a:r>
            <a:r>
              <a:rPr lang="en-US" sz="1200" b="0" i="1" u="none" strike="noStrike" kern="1200" cap="none" noProof="0" dirty="0">
                <a:solidFill>
                  <a:schemeClr val="dk1"/>
                </a:solidFill>
                <a:effectLst/>
                <a:latin typeface="Arial"/>
                <a:ea typeface="Arial"/>
                <a:cs typeface="Arial"/>
                <a:sym typeface="Arial"/>
              </a:rPr>
              <a:t>B</a:t>
            </a:r>
            <a:r>
              <a:rPr lang="en-US" sz="1200" b="0" i="0" u="none" strike="noStrike" kern="1200" cap="none" noProof="0" dirty="0">
                <a:solidFill>
                  <a:schemeClr val="dk1"/>
                </a:solidFill>
                <a:effectLst/>
                <a:latin typeface="Arial"/>
                <a:ea typeface="Arial"/>
                <a:cs typeface="Arial"/>
                <a:sym typeface="Arial"/>
              </a:rPr>
              <a:t> represents the slope of a nonlinear curve measured by the slope of the tangent line. On the truncated graph, the </a:t>
            </a:r>
            <a:r>
              <a:rPr lang="en-US" sz="1200" b="0" i="1" u="none" strike="noStrike" kern="1200" cap="none" noProof="0" dirty="0">
                <a:solidFill>
                  <a:schemeClr val="dk1"/>
                </a:solidFill>
                <a:effectLst/>
                <a:latin typeface="Arial"/>
                <a:ea typeface="Arial"/>
                <a:cs typeface="Arial"/>
                <a:sym typeface="Arial"/>
              </a:rPr>
              <a:t>X</a:t>
            </a:r>
            <a:r>
              <a:rPr lang="en-US" sz="1200" b="0" i="0" u="none" strike="noStrike" kern="1200" cap="none" noProof="0" dirty="0">
                <a:solidFill>
                  <a:schemeClr val="dk1"/>
                </a:solidFill>
                <a:effectLst/>
                <a:latin typeface="Arial"/>
                <a:ea typeface="Arial"/>
                <a:cs typeface="Arial"/>
                <a:sym typeface="Arial"/>
              </a:rPr>
              <a:t>-axis represents the quantity produced in millions per month, and the </a:t>
            </a:r>
            <a:r>
              <a:rPr lang="en-US" sz="1200" b="0" i="1" u="none" strike="noStrike" kern="1200" cap="none" noProof="0" dirty="0">
                <a:solidFill>
                  <a:schemeClr val="dk1"/>
                </a:solidFill>
                <a:effectLst/>
                <a:latin typeface="Arial"/>
                <a:ea typeface="Arial"/>
                <a:cs typeface="Arial"/>
                <a:sym typeface="Arial"/>
              </a:rPr>
              <a:t>Y</a:t>
            </a:r>
            <a:r>
              <a:rPr lang="en-US" sz="1200" b="0" i="0" u="none" strike="noStrike" kern="1200" cap="none" noProof="0" dirty="0">
                <a:solidFill>
                  <a:schemeClr val="dk1"/>
                </a:solidFill>
                <a:effectLst/>
                <a:latin typeface="Arial"/>
                <a:ea typeface="Arial"/>
                <a:cs typeface="Arial"/>
                <a:sym typeface="Arial"/>
              </a:rPr>
              <a:t>-axis represents the total cost of production in millions of dollars. A curved line rises through points </a:t>
            </a:r>
            <a:r>
              <a:rPr lang="en-US" sz="1200" b="0" i="1" u="none" strike="noStrike" kern="1200" cap="none" noProof="0" dirty="0">
                <a:solidFill>
                  <a:schemeClr val="dk1"/>
                </a:solidFill>
                <a:effectLst/>
                <a:latin typeface="Arial"/>
                <a:ea typeface="Arial"/>
                <a:cs typeface="Arial"/>
                <a:sym typeface="Arial"/>
              </a:rPr>
              <a:t>B</a:t>
            </a:r>
            <a:r>
              <a:rPr lang="en-US" sz="1200" b="0" i="0" u="none" strike="noStrike" kern="1200" cap="none" noProof="0" dirty="0">
                <a:solidFill>
                  <a:schemeClr val="dk1"/>
                </a:solidFill>
                <a:effectLst/>
                <a:latin typeface="Arial"/>
                <a:ea typeface="Arial"/>
                <a:cs typeface="Arial"/>
                <a:sym typeface="Arial"/>
              </a:rPr>
              <a:t> and </a:t>
            </a:r>
            <a:r>
              <a:rPr lang="en-US" sz="1200" b="0" i="1" u="none" strike="noStrike" kern="1200" cap="none" noProof="0" dirty="0">
                <a:solidFill>
                  <a:schemeClr val="dk1"/>
                </a:solidFill>
                <a:effectLst/>
                <a:latin typeface="Arial"/>
                <a:ea typeface="Arial"/>
                <a:cs typeface="Arial"/>
                <a:sym typeface="Arial"/>
              </a:rPr>
              <a:t>C</a:t>
            </a:r>
            <a:r>
              <a:rPr lang="en-US" sz="1200" b="0" i="0" u="none" strike="noStrike" kern="1200" cap="none" noProof="0" dirty="0">
                <a:solidFill>
                  <a:schemeClr val="dk1"/>
                </a:solidFill>
                <a:effectLst/>
                <a:latin typeface="Arial"/>
                <a:ea typeface="Arial"/>
                <a:cs typeface="Arial"/>
                <a:sym typeface="Arial"/>
              </a:rPr>
              <a:t>, and represents the total cost. Tangent lines pass through point </a:t>
            </a:r>
            <a:r>
              <a:rPr lang="en-US" sz="1200" b="0" i="1" u="none" strike="noStrike" kern="1200" cap="none" noProof="0" dirty="0">
                <a:solidFill>
                  <a:schemeClr val="dk1"/>
                </a:solidFill>
                <a:effectLst/>
                <a:latin typeface="Arial"/>
                <a:ea typeface="Arial"/>
                <a:cs typeface="Arial"/>
                <a:sym typeface="Arial"/>
              </a:rPr>
              <a:t>B</a:t>
            </a:r>
            <a:r>
              <a:rPr lang="en-US" sz="1200" b="0" i="0" u="none" strike="noStrike" kern="1200" cap="none" noProof="0" dirty="0">
                <a:solidFill>
                  <a:schemeClr val="dk1"/>
                </a:solidFill>
                <a:effectLst/>
                <a:latin typeface="Arial"/>
                <a:ea typeface="Arial"/>
                <a:cs typeface="Arial"/>
                <a:sym typeface="Arial"/>
              </a:rPr>
              <a:t>, and point </a:t>
            </a:r>
            <a:r>
              <a:rPr lang="en-US" sz="1200" b="0" i="1" u="none" strike="noStrike" kern="1200" cap="none" noProof="0" dirty="0">
                <a:solidFill>
                  <a:schemeClr val="dk1"/>
                </a:solidFill>
                <a:effectLst/>
                <a:latin typeface="Arial"/>
                <a:ea typeface="Arial"/>
                <a:cs typeface="Arial"/>
                <a:sym typeface="Arial"/>
              </a:rPr>
              <a:t>C</a:t>
            </a:r>
            <a:r>
              <a:rPr lang="en-US" sz="1200" b="0" i="0" u="none" strike="noStrike" kern="1200" cap="none" noProof="0" dirty="0">
                <a:solidFill>
                  <a:schemeClr val="dk1"/>
                </a:solidFill>
                <a:effectLst/>
                <a:latin typeface="Arial"/>
                <a:ea typeface="Arial"/>
                <a:cs typeface="Arial"/>
                <a:sym typeface="Arial"/>
              </a:rPr>
              <a:t>. A right angle has been added to the tangent line, and point </a:t>
            </a:r>
            <a:r>
              <a:rPr lang="en-US" sz="1200" b="0" i="1" u="none" strike="noStrike" kern="1200" cap="none" noProof="0" dirty="0">
                <a:solidFill>
                  <a:schemeClr val="dk1"/>
                </a:solidFill>
                <a:effectLst/>
                <a:latin typeface="Arial"/>
                <a:ea typeface="Arial"/>
                <a:cs typeface="Arial"/>
                <a:sym typeface="Arial"/>
              </a:rPr>
              <a:t>B</a:t>
            </a:r>
            <a:r>
              <a:rPr lang="en-US" sz="1200" b="0" i="0" u="none" strike="noStrike" kern="1200" cap="none" noProof="0" dirty="0">
                <a:solidFill>
                  <a:schemeClr val="dk1"/>
                </a:solidFill>
                <a:effectLst/>
                <a:latin typeface="Arial"/>
                <a:ea typeface="Arial"/>
                <a:cs typeface="Arial"/>
                <a:sym typeface="Arial"/>
              </a:rPr>
              <a:t>. The leg of the triangle is delta </a:t>
            </a:r>
            <a:r>
              <a:rPr lang="en-US" sz="1200" b="0" i="1" u="none" strike="noStrike" kern="1200" cap="none" noProof="0" dirty="0">
                <a:solidFill>
                  <a:schemeClr val="dk1"/>
                </a:solidFill>
                <a:effectLst/>
                <a:latin typeface="Arial"/>
                <a:ea typeface="Arial"/>
                <a:cs typeface="Arial"/>
                <a:sym typeface="Arial"/>
              </a:rPr>
              <a:t>y</a:t>
            </a:r>
            <a:r>
              <a:rPr lang="en-US" sz="1200" b="0" i="0" u="none" strike="noStrike" kern="1200" cap="none" noProof="0" dirty="0">
                <a:solidFill>
                  <a:schemeClr val="dk1"/>
                </a:solidFill>
                <a:effectLst/>
                <a:latin typeface="Arial"/>
                <a:ea typeface="Arial"/>
                <a:cs typeface="Arial"/>
                <a:sym typeface="Arial"/>
              </a:rPr>
              <a:t> = 75, and the base is delta </a:t>
            </a:r>
            <a:r>
              <a:rPr lang="en-US" sz="1200" b="0" i="1" u="none" strike="noStrike" kern="1200" cap="none" noProof="0" dirty="0">
                <a:solidFill>
                  <a:schemeClr val="dk1"/>
                </a:solidFill>
                <a:effectLst/>
                <a:latin typeface="Arial"/>
                <a:ea typeface="Arial"/>
                <a:cs typeface="Arial"/>
                <a:sym typeface="Arial"/>
              </a:rPr>
              <a:t>x</a:t>
            </a:r>
            <a:r>
              <a:rPr lang="en-US" sz="1200" b="0" i="0" u="none" strike="noStrike" kern="1200" cap="none" noProof="0" dirty="0">
                <a:solidFill>
                  <a:schemeClr val="dk1"/>
                </a:solidFill>
                <a:effectLst/>
                <a:latin typeface="Arial"/>
                <a:ea typeface="Arial"/>
                <a:cs typeface="Arial"/>
                <a:sym typeface="Arial"/>
              </a:rPr>
              <a:t> = 1. A right angle has been added to the tangent line and point </a:t>
            </a:r>
            <a:r>
              <a:rPr lang="en-US" sz="1200" b="0" i="1" u="none" strike="noStrike" kern="1200" cap="none" noProof="0" dirty="0">
                <a:solidFill>
                  <a:schemeClr val="dk1"/>
                </a:solidFill>
                <a:effectLst/>
                <a:latin typeface="Arial"/>
                <a:ea typeface="Arial"/>
                <a:cs typeface="Arial"/>
                <a:sym typeface="Arial"/>
              </a:rPr>
              <a:t>C</a:t>
            </a:r>
            <a:r>
              <a:rPr lang="en-US" sz="1200" b="0" i="0" u="none" strike="noStrike" kern="1200" cap="none" noProof="0" dirty="0">
                <a:solidFill>
                  <a:schemeClr val="dk1"/>
                </a:solidFill>
                <a:effectLst/>
                <a:latin typeface="Arial"/>
                <a:ea typeface="Arial"/>
                <a:cs typeface="Arial"/>
                <a:sym typeface="Arial"/>
              </a:rPr>
              <a:t>. The leg of the triangle is delta </a:t>
            </a:r>
            <a:r>
              <a:rPr lang="en-US" sz="1200" b="0" i="1" u="none" strike="noStrike" kern="1200" cap="none" noProof="0" dirty="0">
                <a:solidFill>
                  <a:schemeClr val="dk1"/>
                </a:solidFill>
                <a:effectLst/>
                <a:latin typeface="Arial"/>
                <a:ea typeface="Arial"/>
                <a:cs typeface="Arial"/>
                <a:sym typeface="Arial"/>
              </a:rPr>
              <a:t>x</a:t>
            </a:r>
            <a:r>
              <a:rPr lang="en-US" sz="1200" b="0" i="0" u="none" strike="noStrike" kern="1200" cap="none" noProof="0" dirty="0">
                <a:solidFill>
                  <a:schemeClr val="dk1"/>
                </a:solidFill>
                <a:effectLst/>
                <a:latin typeface="Arial"/>
                <a:ea typeface="Arial"/>
                <a:cs typeface="Arial"/>
                <a:sym typeface="Arial"/>
              </a:rPr>
              <a:t> = 1, and the base is delta </a:t>
            </a:r>
            <a:r>
              <a:rPr lang="en-US" sz="1200" b="0" i="1" u="none" strike="noStrike" kern="1200" cap="none" noProof="0" dirty="0">
                <a:solidFill>
                  <a:schemeClr val="dk1"/>
                </a:solidFill>
                <a:effectLst/>
                <a:latin typeface="Arial"/>
                <a:ea typeface="Arial"/>
                <a:cs typeface="Arial"/>
                <a:sym typeface="Arial"/>
              </a:rPr>
              <a:t>y</a:t>
            </a:r>
            <a:r>
              <a:rPr lang="en-US" sz="1200" b="0" i="0" u="none" strike="noStrike" kern="1200" cap="none" noProof="0" dirty="0">
                <a:solidFill>
                  <a:schemeClr val="dk1"/>
                </a:solidFill>
                <a:effectLst/>
                <a:latin typeface="Arial"/>
                <a:ea typeface="Arial"/>
                <a:cs typeface="Arial"/>
                <a:sym typeface="Arial"/>
              </a:rPr>
              <a:t> = 150.</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50</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4585339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1680878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this decline was due to the Covid-19 pandemic and economic shutdown.</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51</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21844625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noProof="0" dirty="0">
                <a:solidFill>
                  <a:schemeClr val="dk1"/>
                </a:solidFill>
                <a:effectLst/>
                <a:latin typeface="Arial"/>
                <a:ea typeface="Arial"/>
                <a:cs typeface="Arial"/>
                <a:sym typeface="Arial"/>
              </a:rPr>
              <a:t>The </a:t>
            </a:r>
            <a:r>
              <a:rPr lang="en-US" sz="1200" b="0" i="1" u="none" strike="noStrike" kern="1200" cap="none" noProof="0" dirty="0">
                <a:solidFill>
                  <a:schemeClr val="dk1"/>
                </a:solidFill>
                <a:effectLst/>
                <a:latin typeface="Arial"/>
                <a:ea typeface="Arial"/>
                <a:cs typeface="Arial"/>
                <a:sym typeface="Arial"/>
              </a:rPr>
              <a:t>X</a:t>
            </a:r>
            <a:r>
              <a:rPr lang="en-US" sz="1200" b="0" i="0" u="none" strike="noStrike" kern="1200" cap="none" noProof="0" dirty="0">
                <a:solidFill>
                  <a:schemeClr val="dk1"/>
                </a:solidFill>
                <a:effectLst/>
                <a:latin typeface="Arial"/>
                <a:ea typeface="Arial"/>
                <a:cs typeface="Arial"/>
                <a:sym typeface="Arial"/>
              </a:rPr>
              <a:t>-axis represents quantity in bottles per month, and the </a:t>
            </a:r>
            <a:r>
              <a:rPr lang="en-US" sz="1200" b="0" i="1" u="none" strike="noStrike" kern="1200" cap="none" noProof="0" dirty="0">
                <a:solidFill>
                  <a:schemeClr val="dk1"/>
                </a:solidFill>
                <a:effectLst/>
                <a:latin typeface="Arial"/>
                <a:ea typeface="Arial"/>
                <a:cs typeface="Arial"/>
                <a:sym typeface="Arial"/>
              </a:rPr>
              <a:t>Y</a:t>
            </a:r>
            <a:r>
              <a:rPr lang="en-US" sz="1200" b="0" i="0" u="none" strike="noStrike" kern="1200" cap="none" noProof="0" dirty="0">
                <a:solidFill>
                  <a:schemeClr val="dk1"/>
                </a:solidFill>
                <a:effectLst/>
                <a:latin typeface="Arial"/>
                <a:ea typeface="Arial"/>
                <a:cs typeface="Arial"/>
                <a:sym typeface="Arial"/>
              </a:rPr>
              <a:t>-axis represents price of Pepsi in dollars per bottle. Point (125,000, $2.00) is marked, and the downward-trending line drawn through it represents the demand curve for Pepsi. A rectangular shaded space represents the total revenue and spans the space between the (0, 0), (0, 2.00), (125,000, 2.00), and (125,000, 0). The bottom of the rectangle is the base, and the side of the rectangle is height.</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52</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41435200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u="none" strike="noStrike" kern="1200" cap="none" noProof="0" dirty="0">
                <a:solidFill>
                  <a:schemeClr val="dk1"/>
                </a:solidFill>
                <a:effectLst/>
                <a:latin typeface="Arial"/>
                <a:ea typeface="Arial"/>
                <a:cs typeface="Arial"/>
                <a:sym typeface="Arial"/>
              </a:rPr>
              <a:t>The </a:t>
            </a:r>
            <a:r>
              <a:rPr lang="en-US" sz="1200" b="0" i="1" u="none" strike="noStrike" kern="1200" cap="none" noProof="0" dirty="0">
                <a:solidFill>
                  <a:schemeClr val="dk1"/>
                </a:solidFill>
                <a:effectLst/>
                <a:latin typeface="Arial"/>
                <a:ea typeface="Arial"/>
                <a:cs typeface="Arial"/>
                <a:sym typeface="Arial"/>
              </a:rPr>
              <a:t>X</a:t>
            </a:r>
            <a:r>
              <a:rPr lang="en-US" sz="1200" b="0" i="0" u="none" strike="noStrike" kern="1200" cap="none" noProof="0" dirty="0">
                <a:solidFill>
                  <a:schemeClr val="dk1"/>
                </a:solidFill>
                <a:effectLst/>
                <a:latin typeface="Arial"/>
                <a:ea typeface="Arial"/>
                <a:cs typeface="Arial"/>
                <a:sym typeface="Arial"/>
              </a:rPr>
              <a:t>-axis represents quantity in bottles per month, and the </a:t>
            </a:r>
            <a:r>
              <a:rPr lang="en-US" sz="1200" b="0" i="1" u="none" strike="noStrike" kern="1200" cap="none" noProof="0" dirty="0">
                <a:solidFill>
                  <a:schemeClr val="dk1"/>
                </a:solidFill>
                <a:effectLst/>
                <a:latin typeface="Arial"/>
                <a:ea typeface="Arial"/>
                <a:cs typeface="Arial"/>
                <a:sym typeface="Arial"/>
              </a:rPr>
              <a:t>Y</a:t>
            </a:r>
            <a:r>
              <a:rPr lang="en-US" sz="1200" b="0" i="0" u="none" strike="noStrike" kern="1200" cap="none" noProof="0" dirty="0">
                <a:solidFill>
                  <a:schemeClr val="dk1"/>
                </a:solidFill>
                <a:effectLst/>
                <a:latin typeface="Arial"/>
                <a:ea typeface="Arial"/>
                <a:cs typeface="Arial"/>
                <a:sym typeface="Arial"/>
              </a:rPr>
              <a:t>-axis represents the price of Pepsi in dollars per bottle. The downward-trending line running through points (125,000, $2.00) and (150,000, 1.50) is the demand curve for Pepsi. A right triangle has been added to the demand curve to connect the points. The leg of the triangle is the height, and the bottom is the base. The area of the triangle is 1 half times base times height = 1 half times 25,000 times $0.50 = $6,250.</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53</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8482191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Shape 38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2" name="Shape 38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dirty="0"/>
          </a:p>
        </p:txBody>
      </p:sp>
      <p:sp>
        <p:nvSpPr>
          <p:cNvPr id="383" name="Shape 383"/>
          <p:cNvSpPr txBox="1">
            <a:spLocks noGrp="1"/>
          </p:cNvSpPr>
          <p:nvPr>
            <p:ph type="sldNum" idx="12"/>
          </p:nvPr>
        </p:nvSpPr>
        <p:spPr>
          <a:xfrm>
            <a:off x="3884612" y="8685213"/>
            <a:ext cx="2971800"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55</a:t>
            </a:fld>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6</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4136901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dirty="0">
                <a:solidFill>
                  <a:schemeClr val="dk1"/>
                </a:solidFill>
                <a:effectLst/>
                <a:latin typeface="Arial"/>
                <a:ea typeface="Arial"/>
                <a:cs typeface="Arial"/>
                <a:sym typeface="Arial"/>
              </a:rPr>
              <a:t>The horizontal axis plots the years from 2000 to 2022 in increments of 2 years. The vertical axis plots student loans in millions of dollars, and ranges from 0 to $1,600,000 in increments of 200,000. The graph plots a line that starts at (2000, $52,000), rises gradually to (2009, $250,000), and then rises to (2022, $1,500,000). All values are estimated. </a:t>
            </a:r>
            <a:endParaRPr lang="en-IN" sz="1200" b="0" i="0" u="none" strike="noStrike" kern="1200" cap="none" dirty="0">
              <a:solidFill>
                <a:schemeClr val="dk1"/>
              </a:solidFill>
              <a:effectLst/>
              <a:latin typeface="Arial"/>
              <a:ea typeface="Arial"/>
              <a:cs typeface="Arial"/>
              <a:sym typeface="Arial"/>
            </a:endParaRP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9</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2551340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dirty="0">
                <a:solidFill>
                  <a:schemeClr val="dk1"/>
                </a:solidFill>
                <a:effectLst/>
                <a:latin typeface="Arial"/>
                <a:ea typeface="Arial"/>
                <a:cs typeface="Arial"/>
                <a:sym typeface="Arial"/>
              </a:rPr>
              <a:t>The horizontal axis plots the years from 2000 to 2022 in increments of 2 years. The vertical axis plots student loans in millions of dollars, and ranges from 0 to $1,600,000 in increments of 200,000. The graph plots a line that starts at (2000, $52,000), rises gradually to (2009, $250,000), and then rises to (2022, $1,500,000). All values are estimated. </a:t>
            </a:r>
            <a:endParaRPr lang="en-IN" sz="1200" b="0" i="0" u="none" strike="noStrike" kern="1200" cap="none" dirty="0">
              <a:solidFill>
                <a:schemeClr val="dk1"/>
              </a:solidFill>
              <a:effectLst/>
              <a:latin typeface="Arial"/>
              <a:ea typeface="Arial"/>
              <a:cs typeface="Arial"/>
              <a:sym typeface="Arial"/>
            </a:endParaRP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10</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141994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24</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4340254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Street map of New York City. Copyright © Google Maps/Alphabet, Inc.</a:t>
            </a:r>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37</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6845805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noProof="0" dirty="0">
                <a:solidFill>
                  <a:schemeClr val="dk1"/>
                </a:solidFill>
                <a:effectLst/>
                <a:latin typeface="Arial"/>
                <a:ea typeface="Arial"/>
                <a:cs typeface="Arial"/>
                <a:sym typeface="Arial"/>
              </a:rPr>
              <a:t>The bar graph is as follows. The horizontal axis represents the regional firms around the world. The vertical axis represents shares of the P C market, in percent, and ranges from 0 to 30% in increments of 5%. The data plotted are as follows.</a:t>
            </a:r>
          </a:p>
          <a:p>
            <a:pPr marL="171450" lvl="0" indent="-171450">
              <a:buFont typeface="Arial" panose="020B0604020202020204" pitchFamily="34" charset="0"/>
              <a:buChar char="•"/>
            </a:pPr>
            <a:r>
              <a:rPr lang="en-US" sz="1200" b="0" i="0" u="none" strike="noStrike" kern="1200" cap="none" noProof="0" dirty="0">
                <a:solidFill>
                  <a:schemeClr val="dk1"/>
                </a:solidFill>
                <a:effectLst/>
                <a:latin typeface="Arial"/>
                <a:ea typeface="Arial"/>
                <a:cs typeface="Arial"/>
                <a:sym typeface="Arial"/>
              </a:rPr>
              <a:t>Lenovo, 24.8%</a:t>
            </a:r>
          </a:p>
          <a:p>
            <a:pPr marL="171450" lvl="0" indent="-171450">
              <a:buFont typeface="Arial" panose="020B0604020202020204" pitchFamily="34" charset="0"/>
              <a:buChar char="•"/>
            </a:pPr>
            <a:r>
              <a:rPr lang="en-US" sz="1200" b="0" i="0" u="none" strike="noStrike" kern="1200" cap="none" noProof="0" dirty="0">
                <a:solidFill>
                  <a:schemeClr val="dk1"/>
                </a:solidFill>
                <a:effectLst/>
                <a:latin typeface="Arial"/>
                <a:ea typeface="Arial"/>
                <a:cs typeface="Arial"/>
                <a:sym typeface="Arial"/>
              </a:rPr>
              <a:t>H P, 18.8%</a:t>
            </a:r>
          </a:p>
          <a:p>
            <a:pPr marL="171450" lvl="0" indent="-171450">
              <a:buFont typeface="Arial" panose="020B0604020202020204" pitchFamily="34" charset="0"/>
              <a:buChar char="•"/>
            </a:pPr>
            <a:r>
              <a:rPr lang="en-US" sz="1200" b="0" i="0" u="none" strike="noStrike" kern="1200" cap="none" noProof="0" dirty="0">
                <a:solidFill>
                  <a:schemeClr val="dk1"/>
                </a:solidFill>
                <a:effectLst/>
                <a:latin typeface="Arial"/>
                <a:ea typeface="Arial"/>
                <a:cs typeface="Arial"/>
                <a:sym typeface="Arial"/>
              </a:rPr>
              <a:t>Dell, 18.5%</a:t>
            </a:r>
          </a:p>
          <a:p>
            <a:pPr marL="171450" lvl="0" indent="-171450">
              <a:buFont typeface="Arial" panose="020B0604020202020204" pitchFamily="34" charset="0"/>
              <a:buChar char="•"/>
            </a:pPr>
            <a:r>
              <a:rPr lang="en-US" sz="1200" b="0" i="0" u="none" strike="noStrike" kern="1200" cap="none" noProof="0" dirty="0">
                <a:solidFill>
                  <a:schemeClr val="dk1"/>
                </a:solidFill>
                <a:effectLst/>
                <a:latin typeface="Arial"/>
                <a:ea typeface="Arial"/>
                <a:cs typeface="Arial"/>
                <a:sym typeface="Arial"/>
              </a:rPr>
              <a:t>Apple, 8.8%</a:t>
            </a:r>
          </a:p>
          <a:p>
            <a:pPr marL="171450" lvl="0" indent="-171450">
              <a:buFont typeface="Arial" panose="020B0604020202020204" pitchFamily="34" charset="0"/>
              <a:buChar char="•"/>
            </a:pPr>
            <a:r>
              <a:rPr lang="en-US" sz="1200" b="0" i="0" u="none" strike="noStrike" kern="1200" cap="none" noProof="0" dirty="0">
                <a:solidFill>
                  <a:schemeClr val="dk1"/>
                </a:solidFill>
                <a:effectLst/>
                <a:latin typeface="Arial"/>
                <a:ea typeface="Arial"/>
                <a:cs typeface="Arial"/>
                <a:sym typeface="Arial"/>
              </a:rPr>
              <a:t>Acer, 7.1%</a:t>
            </a:r>
          </a:p>
          <a:p>
            <a:pPr marL="171450" lvl="0" indent="-171450">
              <a:buFont typeface="Arial" panose="020B0604020202020204" pitchFamily="34" charset="0"/>
              <a:buChar char="•"/>
            </a:pPr>
            <a:r>
              <a:rPr lang="en-US" sz="1200" b="0" i="0" u="none" strike="noStrike" kern="1200" cap="none" noProof="0" dirty="0">
                <a:solidFill>
                  <a:schemeClr val="dk1"/>
                </a:solidFill>
                <a:effectLst/>
                <a:latin typeface="Arial"/>
                <a:ea typeface="Arial"/>
                <a:cs typeface="Arial"/>
                <a:sym typeface="Arial"/>
              </a:rPr>
              <a:t>ASUS, 6.5%</a:t>
            </a:r>
          </a:p>
          <a:p>
            <a:pPr marL="171450" lvl="0" indent="-171450">
              <a:buFont typeface="Arial" panose="020B0604020202020204" pitchFamily="34" charset="0"/>
              <a:buChar char="•"/>
            </a:pPr>
            <a:r>
              <a:rPr lang="en-US" sz="1200" b="0" i="0" u="none" strike="noStrike" kern="1200" cap="none" noProof="0" dirty="0">
                <a:solidFill>
                  <a:schemeClr val="dk1"/>
                </a:solidFill>
                <a:effectLst/>
                <a:latin typeface="Arial"/>
                <a:ea typeface="Arial"/>
                <a:cs typeface="Arial"/>
                <a:sym typeface="Arial"/>
              </a:rPr>
              <a:t>All other firms, 15.5%.</a:t>
            </a:r>
          </a:p>
          <a:p>
            <a:r>
              <a:rPr lang="en-US" sz="1200" b="0" i="0" u="none" strike="noStrike" kern="1200" cap="none" noProof="0" dirty="0">
                <a:solidFill>
                  <a:schemeClr val="dk1"/>
                </a:solidFill>
                <a:effectLst/>
                <a:latin typeface="Arial"/>
                <a:ea typeface="Arial"/>
                <a:cs typeface="Arial"/>
                <a:sym typeface="Arial"/>
              </a:rPr>
              <a:t>The pie chart provides the market share data for the P C market. The data plotted are as follows. Lenovo, 24.8%. H P, 18.8%. Dell, 18.5%. Apple, 8.8%. Acer, 7.1%. ASUS, 6.5%. All other firms, 15.5%.</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38</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8740803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dirty="0">
                <a:solidFill>
                  <a:schemeClr val="dk1"/>
                </a:solidFill>
                <a:effectLst/>
                <a:latin typeface="Arial"/>
                <a:ea typeface="Arial"/>
                <a:cs typeface="Arial"/>
                <a:sym typeface="Arial"/>
              </a:rPr>
              <a:t>The graphs are as follows. On graph A, the scale is not truncated. The horizontal axis represents years from 2015 to 2022 in increments of 1 year. The vertical axis represents the sales, in billions of dollars, and ranges from $0 to $45 in increments of 5. The graph is a line that starts at (2015, 25), passes through (2016, 23), (2017, 26), (2018, 26), (2019, 26), (2020, 28), (2021, 30), and (2022, 40). On graph B, the scale is truncated. The pair of slash marks across the Y axis indicate that the scale on the vertical axis is truncated, which means that some numbers are omitted. The numbers on the vertical axis jump from 0 to 20. The horizontal axis represents years from 2015 to 2022 in increments of 1 year. The vertical axis represents sales and ranges from 20 to $45 in increments of 5. The graph plots a line that starts at (2015, 26), passes through (2016, 23), (2017, 26), (2018, 26), (2019, 26), (2020, 28), (2021, 35), and ends at (2022, 40). All values are estimated. </a:t>
            </a:r>
            <a:endParaRPr lang="en-IN" sz="1200" b="0" i="0" u="none" strike="noStrike" kern="1200" cap="none" dirty="0">
              <a:solidFill>
                <a:schemeClr val="dk1"/>
              </a:solidFill>
              <a:effectLst/>
              <a:latin typeface="Arial"/>
              <a:ea typeface="Arial"/>
              <a:cs typeface="Arial"/>
              <a:sym typeface="Arial"/>
            </a:endParaRP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39</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6228510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hapter Opener-add copyright">
    <p:spTree>
      <p:nvGrpSpPr>
        <p:cNvPr id="1" name="Shape 37"/>
        <p:cNvGrpSpPr/>
        <p:nvPr/>
      </p:nvGrpSpPr>
      <p:grpSpPr>
        <a:xfrm>
          <a:off x="0" y="0"/>
          <a:ext cx="0" cy="0"/>
          <a:chOff x="0" y="0"/>
          <a:chExt cx="0" cy="0"/>
        </a:xfrm>
      </p:grpSpPr>
      <p:sp>
        <p:nvSpPr>
          <p:cNvPr id="38" name="Title Placeholder"/>
          <p:cNvSpPr txBox="1">
            <a:spLocks noGrp="1"/>
          </p:cNvSpPr>
          <p:nvPr>
            <p:ph type="title"/>
          </p:nvPr>
        </p:nvSpPr>
        <p:spPr>
          <a:xfrm>
            <a:off x="457200" y="215371"/>
            <a:ext cx="8229600" cy="622828"/>
          </a:xfrm>
          <a:prstGeom prst="rect">
            <a:avLst/>
          </a:prstGeom>
          <a:noFill/>
          <a:ln>
            <a:noFill/>
          </a:ln>
        </p:spPr>
        <p:txBody>
          <a:bodyPr lIns="91425" tIns="91425" rIns="91425" bIns="91425" anchor="ctr"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39" name="Content Placeholder"/>
          <p:cNvSpPr txBox="1">
            <a:spLocks noGrp="1"/>
          </p:cNvSpPr>
          <p:nvPr>
            <p:ph type="body" idx="1"/>
          </p:nvPr>
        </p:nvSpPr>
        <p:spPr>
          <a:xfrm>
            <a:off x="457200" y="958098"/>
            <a:ext cx="8229600" cy="478970"/>
          </a:xfrm>
          <a:prstGeom prst="rect">
            <a:avLst/>
          </a:prstGeom>
          <a:noFill/>
          <a:ln>
            <a:noFill/>
          </a:ln>
        </p:spPr>
        <p:txBody>
          <a:bodyPr lIns="91425" tIns="91425" rIns="91425" bIns="91425" anchor="ctr" anchorCtr="0"/>
          <a:lstStyle>
            <a:lvl1pPr marL="0" marR="0" lvl="0" indent="0" algn="l" rtl="0">
              <a:spcBef>
                <a:spcPts val="0"/>
              </a:spcBef>
              <a:buClr>
                <a:srgbClr val="007FA3"/>
              </a:buClr>
              <a:buFont typeface="Arial"/>
              <a:buNone/>
              <a:defRPr sz="2000" b="0" i="0" u="none" strike="noStrike" cap="none">
                <a:solidFill>
                  <a:srgbClr val="007FA3"/>
                </a:solidFill>
                <a:latin typeface="+mn-lt"/>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dirty="0"/>
          </a:p>
        </p:txBody>
      </p:sp>
      <p:sp>
        <p:nvSpPr>
          <p:cNvPr id="4" name="Content Placeholder 3">
            <a:extLst>
              <a:ext uri="{FF2B5EF4-FFF2-40B4-BE49-F238E27FC236}">
                <a16:creationId xmlns:a16="http://schemas.microsoft.com/office/drawing/2014/main" id="{6EE677B9-EC76-47FA-B8D6-49D033518C61}"/>
              </a:ext>
            </a:extLst>
          </p:cNvPr>
          <p:cNvSpPr>
            <a:spLocks noGrp="1"/>
          </p:cNvSpPr>
          <p:nvPr>
            <p:ph sz="quarter" idx="13" hasCustomPrompt="1"/>
          </p:nvPr>
        </p:nvSpPr>
        <p:spPr>
          <a:xfrm>
            <a:off x="457200" y="1600200"/>
            <a:ext cx="4397375" cy="4525963"/>
          </a:xfrm>
        </p:spPr>
        <p:txBody>
          <a:bodyPr/>
          <a:lstStyle>
            <a:lvl1pPr marL="101600" indent="0">
              <a:buNone/>
              <a:defRPr/>
            </a:lvl1pPr>
          </a:lstStyle>
          <a:p>
            <a:pPr lvl="0"/>
            <a:r>
              <a:rPr lang="en-US" dirty="0"/>
              <a:t>Image of front cover</a:t>
            </a:r>
          </a:p>
        </p:txBody>
      </p:sp>
      <p:sp>
        <p:nvSpPr>
          <p:cNvPr id="6" name="Content Placeholder 5">
            <a:extLst>
              <a:ext uri="{FF2B5EF4-FFF2-40B4-BE49-F238E27FC236}">
                <a16:creationId xmlns:a16="http://schemas.microsoft.com/office/drawing/2014/main" id="{F4ED3915-2147-4382-A599-2376CC8854D1}"/>
              </a:ext>
            </a:extLst>
          </p:cNvPr>
          <p:cNvSpPr>
            <a:spLocks noGrp="1"/>
          </p:cNvSpPr>
          <p:nvPr>
            <p:ph sz="quarter" idx="14" hasCustomPrompt="1"/>
          </p:nvPr>
        </p:nvSpPr>
        <p:spPr>
          <a:xfrm>
            <a:off x="5029200" y="1600200"/>
            <a:ext cx="3657600" cy="1492250"/>
          </a:xfrm>
        </p:spPr>
        <p:txBody>
          <a:bodyPr anchor="b"/>
          <a:lstStyle>
            <a:lvl1pPr marL="101600" indent="0" algn="ctr">
              <a:buNone/>
              <a:defRPr sz="3000" b="1">
                <a:latin typeface="+mn-lt"/>
              </a:defRPr>
            </a:lvl1pPr>
            <a:lvl2pPr marL="558800" indent="0">
              <a:buNone/>
              <a:defRPr/>
            </a:lvl2pPr>
          </a:lstStyle>
          <a:p>
            <a:pPr lvl="0"/>
            <a:r>
              <a:rPr lang="en-US" dirty="0"/>
              <a:t>Chapter #</a:t>
            </a:r>
          </a:p>
        </p:txBody>
      </p:sp>
      <p:sp>
        <p:nvSpPr>
          <p:cNvPr id="8" name="Content Placeholder 7">
            <a:extLst>
              <a:ext uri="{FF2B5EF4-FFF2-40B4-BE49-F238E27FC236}">
                <a16:creationId xmlns:a16="http://schemas.microsoft.com/office/drawing/2014/main" id="{3B38FD8D-0DB0-4A1A-A3F1-E26B606AC837}"/>
              </a:ext>
            </a:extLst>
          </p:cNvPr>
          <p:cNvSpPr>
            <a:spLocks noGrp="1"/>
          </p:cNvSpPr>
          <p:nvPr>
            <p:ph sz="quarter" idx="15" hasCustomPrompt="1"/>
          </p:nvPr>
        </p:nvSpPr>
        <p:spPr>
          <a:xfrm>
            <a:off x="5029200" y="3252788"/>
            <a:ext cx="3657600" cy="2873375"/>
          </a:xfrm>
        </p:spPr>
        <p:txBody>
          <a:bodyPr/>
          <a:lstStyle>
            <a:lvl1pPr marL="0" indent="0" algn="ctr">
              <a:buNone/>
              <a:defRPr sz="2200">
                <a:latin typeface="+mn-lt"/>
              </a:defRPr>
            </a:lvl1pPr>
          </a:lstStyle>
          <a:p>
            <a:pPr lvl="0"/>
            <a:r>
              <a:rPr lang="en-US" dirty="0"/>
              <a:t>Chapter name</a:t>
            </a:r>
          </a:p>
        </p:txBody>
      </p:sp>
      <p:sp>
        <p:nvSpPr>
          <p:cNvPr id="12" name="Shape 13">
            <a:extLst>
              <a:ext uri="{FF2B5EF4-FFF2-40B4-BE49-F238E27FC236}">
                <a16:creationId xmlns:a16="http://schemas.microsoft.com/office/drawing/2014/main" id="{C5328E6C-2B17-49B8-8712-6C0E107A1D99}"/>
              </a:ext>
            </a:extLst>
          </p:cNvPr>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tx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pPr>
              <a:defRPr/>
            </a:pPr>
            <a:endParaRPr lang="en-US" dirty="0">
              <a:solidFill>
                <a:schemeClr val="tx1"/>
              </a:solidFill>
            </a:endParaRPr>
          </a:p>
        </p:txBody>
      </p:sp>
      <p:sp>
        <p:nvSpPr>
          <p:cNvPr id="13" name="Shape 14">
            <a:extLst>
              <a:ext uri="{FF2B5EF4-FFF2-40B4-BE49-F238E27FC236}">
                <a16:creationId xmlns:a16="http://schemas.microsoft.com/office/drawing/2014/main" id="{CE0B5B1C-8858-43DC-BD75-C546F4738779}"/>
              </a:ext>
            </a:extLst>
          </p:cNvPr>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lvl1pPr>
              <a:defRPr>
                <a:solidFill>
                  <a:schemeClr val="tx1"/>
                </a:solidFill>
              </a:defRPr>
            </a:lvl1pPr>
          </a:lstStyle>
          <a:p>
            <a:pPr algn="r">
              <a:buSzPct val="25000"/>
              <a:defRPr/>
            </a:pPr>
            <a:fld id="{00000000-1234-1234-1234-123412341234}" type="slidenum">
              <a:rPr lang="en-US" sz="900" smtClean="0"/>
              <a:pPr algn="r">
                <a:buSzPct val="25000"/>
                <a:defRPr/>
              </a:pPr>
              <a:t>‹#›</a:t>
            </a:fld>
            <a:endParaRPr lang="en-US" sz="900" dirty="0"/>
          </a:p>
        </p:txBody>
      </p:sp>
      <p:sp>
        <p:nvSpPr>
          <p:cNvPr id="9" name="Picture Placeholder 8">
            <a:extLst>
              <a:ext uri="{FF2B5EF4-FFF2-40B4-BE49-F238E27FC236}">
                <a16:creationId xmlns:a16="http://schemas.microsoft.com/office/drawing/2014/main" id="{51B8939D-A957-42F9-A1B5-556D29D235AB}"/>
              </a:ext>
            </a:extLst>
          </p:cNvPr>
          <p:cNvSpPr>
            <a:spLocks noGrp="1"/>
          </p:cNvSpPr>
          <p:nvPr>
            <p:ph type="pic" sz="quarter" idx="16" hasCustomPrompt="1"/>
          </p:nvPr>
        </p:nvSpPr>
        <p:spPr>
          <a:xfrm>
            <a:off x="457200" y="6400801"/>
            <a:ext cx="1001713" cy="228600"/>
          </a:xfrm>
        </p:spPr>
        <p:txBody>
          <a:bodyPr anchor="ctr"/>
          <a:lstStyle>
            <a:lvl1pPr>
              <a:buNone/>
              <a:defRPr sz="1200">
                <a:latin typeface="Verdana" panose="020B0604030504040204" pitchFamily="34" charset="0"/>
                <a:ea typeface="Verdana" panose="020B0604030504040204" pitchFamily="34" charset="0"/>
              </a:defRPr>
            </a:lvl1pPr>
          </a:lstStyle>
          <a:p>
            <a:r>
              <a:rPr lang="en-US" dirty="0"/>
              <a:t>Logo</a:t>
            </a:r>
          </a:p>
        </p:txBody>
      </p:sp>
      <p:sp>
        <p:nvSpPr>
          <p:cNvPr id="18" name="Content Placeholder 17">
            <a:extLst>
              <a:ext uri="{FF2B5EF4-FFF2-40B4-BE49-F238E27FC236}">
                <a16:creationId xmlns:a16="http://schemas.microsoft.com/office/drawing/2014/main" id="{0CF87F15-2C58-4DFC-BACB-0E2C6507BCDE}"/>
              </a:ext>
            </a:extLst>
          </p:cNvPr>
          <p:cNvSpPr>
            <a:spLocks noGrp="1"/>
          </p:cNvSpPr>
          <p:nvPr>
            <p:ph sz="quarter" idx="17" hasCustomPrompt="1"/>
          </p:nvPr>
        </p:nvSpPr>
        <p:spPr>
          <a:xfrm>
            <a:off x="2097088" y="6400800"/>
            <a:ext cx="6589712" cy="228600"/>
          </a:xfrm>
        </p:spPr>
        <p:txBody>
          <a:bodyPr anchor="ctr"/>
          <a:lstStyle>
            <a:lvl1pPr algn="r">
              <a:buNone/>
              <a:defRPr sz="1200">
                <a:latin typeface="Verdana" panose="020B0604030504040204" pitchFamily="34" charset="0"/>
                <a:ea typeface="Verdana" panose="020B0604030504040204" pitchFamily="34" charset="0"/>
              </a:defRPr>
            </a:lvl1pPr>
          </a:lstStyle>
          <a:p>
            <a:pPr marL="0" indent="0"/>
            <a:r>
              <a:rPr lang="en-US" altLang="en-US" sz="1200" b="0" dirty="0">
                <a:latin typeface="Verdana"/>
                <a:ea typeface="Verdana" panose="020B0604030504040204" pitchFamily="34" charset="0"/>
                <a:cs typeface="Verdana" panose="020B0604030504040204" pitchFamily="34" charset="0"/>
              </a:rPr>
              <a:t>Copyright © 2025 Pearson Education, Inc. All Rights Reserved</a:t>
            </a:r>
          </a:p>
        </p:txBody>
      </p:sp>
    </p:spTree>
    <p:extLst>
      <p:ext uri="{BB962C8B-B14F-4D97-AF65-F5344CB8AC3E}">
        <p14:creationId xmlns:p14="http://schemas.microsoft.com/office/powerpoint/2010/main" val="839355990"/>
      </p:ext>
    </p:extLst>
  </p:cSld>
  <p:clrMapOvr>
    <a:masterClrMapping/>
  </p:clrMapOvr>
  <p:extLst>
    <p:ext uri="{DCECCB84-F9BA-43D5-87BE-67443E8EF086}">
      <p15:sldGuideLst xmlns:p15="http://schemas.microsoft.com/office/powerpoint/2012/main">
        <p15:guide id="1" orient="horz" pos="4176" userDrawn="1">
          <p15:clr>
            <a:srgbClr val="FBAE40"/>
          </p15:clr>
        </p15:guide>
        <p15:guide id="2" pos="288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Title and Ten Content">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8" name="Content Placeholder 7">
            <a:extLst>
              <a:ext uri="{FF2B5EF4-FFF2-40B4-BE49-F238E27FC236}">
                <a16:creationId xmlns:a16="http://schemas.microsoft.com/office/drawing/2014/main" id="{82CB7AFE-9851-46A0-B2FB-0A5EE6AEFCA6}"/>
              </a:ext>
            </a:extLst>
          </p:cNvPr>
          <p:cNvSpPr>
            <a:spLocks noGrp="1"/>
          </p:cNvSpPr>
          <p:nvPr>
            <p:ph sz="quarter" idx="13"/>
          </p:nvPr>
        </p:nvSpPr>
        <p:spPr>
          <a:xfrm>
            <a:off x="457200" y="1552575"/>
            <a:ext cx="4011769" cy="469408"/>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7">
            <a:extLst>
              <a:ext uri="{FF2B5EF4-FFF2-40B4-BE49-F238E27FC236}">
                <a16:creationId xmlns:a16="http://schemas.microsoft.com/office/drawing/2014/main" id="{75D3A394-A5AF-478E-AC3D-2714CFF806D2}"/>
              </a:ext>
            </a:extLst>
          </p:cNvPr>
          <p:cNvSpPr>
            <a:spLocks noGrp="1"/>
          </p:cNvSpPr>
          <p:nvPr>
            <p:ph sz="quarter" idx="14"/>
          </p:nvPr>
        </p:nvSpPr>
        <p:spPr>
          <a:xfrm>
            <a:off x="457200" y="2216772"/>
            <a:ext cx="4011769" cy="552186"/>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7">
            <a:extLst>
              <a:ext uri="{FF2B5EF4-FFF2-40B4-BE49-F238E27FC236}">
                <a16:creationId xmlns:a16="http://schemas.microsoft.com/office/drawing/2014/main" id="{5D721EFE-2C28-4C54-8BB9-3FCF3DECD16D}"/>
              </a:ext>
            </a:extLst>
          </p:cNvPr>
          <p:cNvSpPr>
            <a:spLocks noGrp="1"/>
          </p:cNvSpPr>
          <p:nvPr>
            <p:ph sz="quarter" idx="15"/>
          </p:nvPr>
        </p:nvSpPr>
        <p:spPr>
          <a:xfrm>
            <a:off x="457200" y="2953477"/>
            <a:ext cx="4011769" cy="525368"/>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7">
            <a:extLst>
              <a:ext uri="{FF2B5EF4-FFF2-40B4-BE49-F238E27FC236}">
                <a16:creationId xmlns:a16="http://schemas.microsoft.com/office/drawing/2014/main" id="{99D20A0E-9225-48FB-91AF-C7D8DE4D66F4}"/>
              </a:ext>
            </a:extLst>
          </p:cNvPr>
          <p:cNvSpPr>
            <a:spLocks noGrp="1"/>
          </p:cNvSpPr>
          <p:nvPr>
            <p:ph sz="quarter" idx="16"/>
          </p:nvPr>
        </p:nvSpPr>
        <p:spPr>
          <a:xfrm>
            <a:off x="457200" y="3640944"/>
            <a:ext cx="4011769" cy="525368"/>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
        <p:nvSpPr>
          <p:cNvPr id="3" name="Content Placeholder 2"/>
          <p:cNvSpPr>
            <a:spLocks noGrp="1"/>
          </p:cNvSpPr>
          <p:nvPr>
            <p:ph sz="quarter" idx="17"/>
          </p:nvPr>
        </p:nvSpPr>
        <p:spPr>
          <a:xfrm>
            <a:off x="457200" y="4352925"/>
            <a:ext cx="4011769" cy="4762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4"/>
          <p:cNvSpPr>
            <a:spLocks noGrp="1"/>
          </p:cNvSpPr>
          <p:nvPr>
            <p:ph sz="quarter" idx="18"/>
          </p:nvPr>
        </p:nvSpPr>
        <p:spPr>
          <a:xfrm>
            <a:off x="457200" y="5010150"/>
            <a:ext cx="4011769" cy="5143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7" name="Content Placeholder 6"/>
          <p:cNvSpPr>
            <a:spLocks noGrp="1"/>
          </p:cNvSpPr>
          <p:nvPr>
            <p:ph sz="quarter" idx="19"/>
          </p:nvPr>
        </p:nvSpPr>
        <p:spPr>
          <a:xfrm>
            <a:off x="457200" y="5692775"/>
            <a:ext cx="4011769" cy="566738"/>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0" name="Content Placeholder 9"/>
          <p:cNvSpPr>
            <a:spLocks noGrp="1"/>
          </p:cNvSpPr>
          <p:nvPr>
            <p:ph sz="quarter" idx="20"/>
          </p:nvPr>
        </p:nvSpPr>
        <p:spPr>
          <a:xfrm>
            <a:off x="4622801" y="1557338"/>
            <a:ext cx="4064000" cy="465137"/>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2" name="Content Placeholder 11"/>
          <p:cNvSpPr>
            <a:spLocks noGrp="1"/>
          </p:cNvSpPr>
          <p:nvPr>
            <p:ph sz="quarter" idx="21"/>
          </p:nvPr>
        </p:nvSpPr>
        <p:spPr>
          <a:xfrm>
            <a:off x="4622800" y="2216150"/>
            <a:ext cx="4064000" cy="5524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4" name="Content Placeholder 13"/>
          <p:cNvSpPr>
            <a:spLocks noGrp="1"/>
          </p:cNvSpPr>
          <p:nvPr>
            <p:ph sz="quarter" idx="22"/>
          </p:nvPr>
        </p:nvSpPr>
        <p:spPr>
          <a:xfrm>
            <a:off x="4622800" y="2952750"/>
            <a:ext cx="4064000" cy="525463"/>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9" name="Content Placeholder 18"/>
          <p:cNvSpPr>
            <a:spLocks noGrp="1"/>
          </p:cNvSpPr>
          <p:nvPr>
            <p:ph sz="quarter" idx="23"/>
          </p:nvPr>
        </p:nvSpPr>
        <p:spPr>
          <a:xfrm>
            <a:off x="4622800" y="3641725"/>
            <a:ext cx="4064000" cy="523875"/>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21" name="Content Placeholder 20"/>
          <p:cNvSpPr>
            <a:spLocks noGrp="1"/>
          </p:cNvSpPr>
          <p:nvPr>
            <p:ph sz="quarter" idx="24"/>
          </p:nvPr>
        </p:nvSpPr>
        <p:spPr>
          <a:xfrm>
            <a:off x="4622800" y="4352925"/>
            <a:ext cx="4064000" cy="4762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23" name="Content Placeholder 22"/>
          <p:cNvSpPr>
            <a:spLocks noGrp="1"/>
          </p:cNvSpPr>
          <p:nvPr>
            <p:ph sz="quarter" idx="25"/>
          </p:nvPr>
        </p:nvSpPr>
        <p:spPr>
          <a:xfrm>
            <a:off x="4713288" y="5010150"/>
            <a:ext cx="3973512" cy="5143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25" name="Content Placeholder 24"/>
          <p:cNvSpPr>
            <a:spLocks noGrp="1"/>
          </p:cNvSpPr>
          <p:nvPr>
            <p:ph sz="quarter" idx="26"/>
          </p:nvPr>
        </p:nvSpPr>
        <p:spPr>
          <a:xfrm>
            <a:off x="4713288" y="5692775"/>
            <a:ext cx="3973512" cy="566738"/>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447121803"/>
      </p:ext>
    </p:extLst>
  </p:cSld>
  <p:clrMapOvr>
    <a:masterClrMapping/>
  </p:clrMapOvr>
  <p:extLst>
    <p:ext uri="{DCECCB84-F9BA-43D5-87BE-67443E8EF086}">
      <p15:sldGuideLst xmlns:p15="http://schemas.microsoft.com/office/powerpoint/2012/main">
        <p15:guide id="1" orient="horz" pos="981"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Figure + Caption">
    <p:spTree>
      <p:nvGrpSpPr>
        <p:cNvPr id="1" name="Shape 53"/>
        <p:cNvGrpSpPr/>
        <p:nvPr/>
      </p:nvGrpSpPr>
      <p:grpSpPr>
        <a:xfrm>
          <a:off x="0" y="0"/>
          <a:ext cx="0" cy="0"/>
          <a:chOff x="0" y="0"/>
          <a:chExt cx="0" cy="0"/>
        </a:xfrm>
      </p:grpSpPr>
      <p:sp>
        <p:nvSpPr>
          <p:cNvPr id="54" name="Tile Placeholder"/>
          <p:cNvSpPr txBox="1">
            <a:spLocks noGrp="1"/>
          </p:cNvSpPr>
          <p:nvPr>
            <p:ph type="title" hasCustomPrompt="1"/>
          </p:nvPr>
        </p:nvSpPr>
        <p:spPr>
          <a:xfrm>
            <a:off x="457200" y="241479"/>
            <a:ext cx="8229600" cy="106679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dirty="0"/>
              <a:t>Click to add figure number and title</a:t>
            </a:r>
            <a:endParaRPr dirty="0"/>
          </a:p>
        </p:txBody>
      </p:sp>
      <p:sp>
        <p:nvSpPr>
          <p:cNvPr id="3" name="Picture Placeholder 2">
            <a:extLst>
              <a:ext uri="{FF2B5EF4-FFF2-40B4-BE49-F238E27FC236}">
                <a16:creationId xmlns:a16="http://schemas.microsoft.com/office/drawing/2014/main" id="{AD3CB993-AC2C-41C5-BFB7-F2499EC1A14C}"/>
              </a:ext>
            </a:extLst>
          </p:cNvPr>
          <p:cNvSpPr>
            <a:spLocks noGrp="1"/>
          </p:cNvSpPr>
          <p:nvPr>
            <p:ph type="pic" sz="quarter" idx="13"/>
          </p:nvPr>
        </p:nvSpPr>
        <p:spPr>
          <a:xfrm>
            <a:off x="457200" y="1564404"/>
            <a:ext cx="8232775" cy="3417887"/>
          </a:xfrm>
        </p:spPr>
        <p:txBody>
          <a:bodyPr/>
          <a:lstStyle/>
          <a:p>
            <a:endParaRPr lang="en-US" dirty="0"/>
          </a:p>
        </p:txBody>
      </p:sp>
      <p:sp>
        <p:nvSpPr>
          <p:cNvPr id="55" name="Content Placeholder"/>
          <p:cNvSpPr txBox="1">
            <a:spLocks noGrp="1"/>
          </p:cNvSpPr>
          <p:nvPr>
            <p:ph type="body" idx="1" hasCustomPrompt="1"/>
          </p:nvPr>
        </p:nvSpPr>
        <p:spPr>
          <a:xfrm>
            <a:off x="457200" y="5102487"/>
            <a:ext cx="8229600" cy="1018367"/>
          </a:xfrm>
          <a:prstGeom prst="rect">
            <a:avLst/>
          </a:prstGeom>
          <a:noFill/>
          <a:ln>
            <a:noFill/>
          </a:ln>
        </p:spPr>
        <p:txBody>
          <a:bodyPr lIns="91425" tIns="91425" rIns="91425" bIns="91425" anchor="b" anchorCtr="0"/>
          <a:lstStyle>
            <a:lvl1pPr marL="0" marR="0" lvl="0" indent="0" algn="l" rtl="0">
              <a:spcBef>
                <a:spcPts val="0"/>
              </a:spcBef>
              <a:buClr>
                <a:srgbClr val="007FA3"/>
              </a:buClr>
              <a:buFont typeface="Arial"/>
              <a:buNone/>
              <a:defRPr sz="12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r>
              <a:rPr lang="en-US" dirty="0"/>
              <a:t>Click to add caption</a:t>
            </a:r>
            <a:endParaRPr dirty="0"/>
          </a:p>
        </p:txBody>
      </p:sp>
      <p:sp>
        <p:nvSpPr>
          <p:cNvPr id="57" name="Shape 57"/>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58" name="Shape 58"/>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dk1"/>
                </a:solidFill>
                <a:latin typeface="Arial"/>
                <a:ea typeface="Arial"/>
                <a:cs typeface="Arial"/>
                <a:sym typeface="Arial"/>
              </a:rPr>
              <a:t>‹#›</a:t>
            </a:fld>
            <a:endParaRPr lang="en-US" sz="9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88509755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Figure + Caption">
    <p:spTree>
      <p:nvGrpSpPr>
        <p:cNvPr id="1" name=""/>
        <p:cNvGrpSpPr/>
        <p:nvPr/>
      </p:nvGrpSpPr>
      <p:grpSpPr>
        <a:xfrm>
          <a:off x="0" y="0"/>
          <a:ext cx="0" cy="0"/>
          <a:chOff x="0" y="0"/>
          <a:chExt cx="0" cy="0"/>
        </a:xfrm>
      </p:grpSpPr>
      <p:sp>
        <p:nvSpPr>
          <p:cNvPr id="2" name="Title Placeholder">
            <a:extLst>
              <a:ext uri="{FF2B5EF4-FFF2-40B4-BE49-F238E27FC236}">
                <a16:creationId xmlns:a16="http://schemas.microsoft.com/office/drawing/2014/main" id="{14F033AD-BE5C-406D-991C-6AC56003E70C}"/>
              </a:ext>
            </a:extLst>
          </p:cNvPr>
          <p:cNvSpPr>
            <a:spLocks noGrp="1"/>
          </p:cNvSpPr>
          <p:nvPr>
            <p:ph type="title" hasCustomPrompt="1"/>
          </p:nvPr>
        </p:nvSpPr>
        <p:spPr/>
        <p:txBody>
          <a:bodyPr/>
          <a:lstStyle>
            <a:lvl1pPr>
              <a:defRPr sz="3600">
                <a:latin typeface="+mj-lt"/>
              </a:defRPr>
            </a:lvl1pPr>
          </a:lstStyle>
          <a:p>
            <a:r>
              <a:rPr lang="en-US" dirty="0"/>
              <a:t>Click to add figure number and title</a:t>
            </a:r>
          </a:p>
        </p:txBody>
      </p:sp>
      <p:sp>
        <p:nvSpPr>
          <p:cNvPr id="7" name="Content Placeholder 6">
            <a:extLst>
              <a:ext uri="{FF2B5EF4-FFF2-40B4-BE49-F238E27FC236}">
                <a16:creationId xmlns:a16="http://schemas.microsoft.com/office/drawing/2014/main" id="{9E6B7D3D-89C9-4133-8D8A-D779EB3D311D}"/>
              </a:ext>
            </a:extLst>
          </p:cNvPr>
          <p:cNvSpPr>
            <a:spLocks noGrp="1"/>
          </p:cNvSpPr>
          <p:nvPr>
            <p:ph sz="quarter" idx="13" hasCustomPrompt="1"/>
          </p:nvPr>
        </p:nvSpPr>
        <p:spPr>
          <a:xfrm>
            <a:off x="457200" y="1558412"/>
            <a:ext cx="4484688" cy="3754437"/>
          </a:xfrm>
        </p:spPr>
        <p:txBody>
          <a:bodyPr/>
          <a:lstStyle>
            <a:lvl1pPr>
              <a:defRPr/>
            </a:lvl1pPr>
          </a:lstStyle>
          <a:p>
            <a:pPr lvl="0"/>
            <a:r>
              <a:rPr lang="en-US" dirty="0"/>
              <a:t>Figure</a:t>
            </a:r>
          </a:p>
        </p:txBody>
      </p:sp>
      <p:sp>
        <p:nvSpPr>
          <p:cNvPr id="12" name="Content Placeholder 11">
            <a:extLst>
              <a:ext uri="{FF2B5EF4-FFF2-40B4-BE49-F238E27FC236}">
                <a16:creationId xmlns:a16="http://schemas.microsoft.com/office/drawing/2014/main" id="{5CAF3FDC-1BE7-4A19-A3D7-02B55407B90B}"/>
              </a:ext>
            </a:extLst>
          </p:cNvPr>
          <p:cNvSpPr>
            <a:spLocks noGrp="1"/>
          </p:cNvSpPr>
          <p:nvPr>
            <p:ph sz="quarter" idx="15"/>
          </p:nvPr>
        </p:nvSpPr>
        <p:spPr>
          <a:xfrm>
            <a:off x="5048250" y="1558412"/>
            <a:ext cx="3638550" cy="3754437"/>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a:extLst>
              <a:ext uri="{FF2B5EF4-FFF2-40B4-BE49-F238E27FC236}">
                <a16:creationId xmlns:a16="http://schemas.microsoft.com/office/drawing/2014/main" id="{BF40E849-7663-4A75-9BC8-012C23AC44DF}"/>
              </a:ext>
            </a:extLst>
          </p:cNvPr>
          <p:cNvSpPr>
            <a:spLocks noGrp="1"/>
          </p:cNvSpPr>
          <p:nvPr>
            <p:ph sz="quarter" idx="14" hasCustomPrompt="1"/>
          </p:nvPr>
        </p:nvSpPr>
        <p:spPr>
          <a:xfrm>
            <a:off x="457200" y="5420799"/>
            <a:ext cx="8229600" cy="533400"/>
          </a:xfrm>
        </p:spPr>
        <p:txBody>
          <a:bodyPr/>
          <a:lstStyle>
            <a:lvl1pPr>
              <a:defRPr/>
            </a:lvl1pPr>
          </a:lstStyle>
          <a:p>
            <a:pPr lvl="0"/>
            <a:r>
              <a:rPr lang="en-US" dirty="0"/>
              <a:t>Caption</a:t>
            </a:r>
          </a:p>
        </p:txBody>
      </p:sp>
      <p:sp>
        <p:nvSpPr>
          <p:cNvPr id="3" name="Date Placeholder 2">
            <a:extLst>
              <a:ext uri="{FF2B5EF4-FFF2-40B4-BE49-F238E27FC236}">
                <a16:creationId xmlns:a16="http://schemas.microsoft.com/office/drawing/2014/main" id="{A50D4E5D-00F7-4DC6-9BB0-713B8A0DA354}"/>
              </a:ext>
            </a:extLst>
          </p:cNvPr>
          <p:cNvSpPr>
            <a:spLocks noGrp="1"/>
          </p:cNvSpPr>
          <p:nvPr>
            <p:ph type="dt" idx="10"/>
          </p:nvPr>
        </p:nvSpPr>
        <p:spPr/>
        <p:txBody>
          <a:bodyPr/>
          <a:lstStyle/>
          <a:p>
            <a:endParaRPr lang="en-US" dirty="0"/>
          </a:p>
        </p:txBody>
      </p:sp>
      <p:sp>
        <p:nvSpPr>
          <p:cNvPr id="4" name="Slide Number Placeholder 3">
            <a:extLst>
              <a:ext uri="{FF2B5EF4-FFF2-40B4-BE49-F238E27FC236}">
                <a16:creationId xmlns:a16="http://schemas.microsoft.com/office/drawing/2014/main" id="{18AF4094-2296-458C-908A-D778D0DF5AFA}"/>
              </a:ext>
            </a:extLst>
          </p:cNvPr>
          <p:cNvSpPr>
            <a:spLocks noGrp="1"/>
          </p:cNvSpPr>
          <p:nvPr>
            <p:ph type="sldNum" idx="11"/>
          </p:nvPr>
        </p:nvSpPr>
        <p:spPr/>
        <p:txBody>
          <a:bodyPr/>
          <a:lstStyle/>
          <a:p>
            <a:pPr marL="0" marR="0" lvl="0" indent="0" algn="r" rtl="0">
              <a:spcBef>
                <a:spcPts val="0"/>
              </a:spcBef>
              <a:buSzPct val="25000"/>
              <a:buNone/>
            </a:pPr>
            <a:fld id="{00000000-1234-1234-1234-123412341234}" type="slidenum">
              <a:rPr lang="en-US" sz="900" b="0" i="0" u="none" strike="noStrike" cap="none" smtClean="0">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166042820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Figure + Caption">
    <p:spTree>
      <p:nvGrpSpPr>
        <p:cNvPr id="1" name=""/>
        <p:cNvGrpSpPr/>
        <p:nvPr/>
      </p:nvGrpSpPr>
      <p:grpSpPr>
        <a:xfrm>
          <a:off x="0" y="0"/>
          <a:ext cx="0" cy="0"/>
          <a:chOff x="0" y="0"/>
          <a:chExt cx="0" cy="0"/>
        </a:xfrm>
      </p:grpSpPr>
      <p:sp>
        <p:nvSpPr>
          <p:cNvPr id="2" name="Title Placeholder">
            <a:extLst>
              <a:ext uri="{FF2B5EF4-FFF2-40B4-BE49-F238E27FC236}">
                <a16:creationId xmlns:a16="http://schemas.microsoft.com/office/drawing/2014/main" id="{14F033AD-BE5C-406D-991C-6AC56003E70C}"/>
              </a:ext>
            </a:extLst>
          </p:cNvPr>
          <p:cNvSpPr>
            <a:spLocks noGrp="1"/>
          </p:cNvSpPr>
          <p:nvPr>
            <p:ph type="title" hasCustomPrompt="1"/>
          </p:nvPr>
        </p:nvSpPr>
        <p:spPr/>
        <p:txBody>
          <a:bodyPr/>
          <a:lstStyle>
            <a:lvl1pPr>
              <a:defRPr sz="3600">
                <a:latin typeface="+mj-lt"/>
              </a:defRPr>
            </a:lvl1pPr>
          </a:lstStyle>
          <a:p>
            <a:r>
              <a:rPr lang="en-US" dirty="0"/>
              <a:t>Click to add figure number and title</a:t>
            </a:r>
          </a:p>
        </p:txBody>
      </p:sp>
      <p:sp>
        <p:nvSpPr>
          <p:cNvPr id="12" name="Content Placeholder 11">
            <a:extLst>
              <a:ext uri="{FF2B5EF4-FFF2-40B4-BE49-F238E27FC236}">
                <a16:creationId xmlns:a16="http://schemas.microsoft.com/office/drawing/2014/main" id="{5CAF3FDC-1BE7-4A19-A3D7-02B55407B90B}"/>
              </a:ext>
            </a:extLst>
          </p:cNvPr>
          <p:cNvSpPr>
            <a:spLocks noGrp="1"/>
          </p:cNvSpPr>
          <p:nvPr>
            <p:ph sz="quarter" idx="15"/>
          </p:nvPr>
        </p:nvSpPr>
        <p:spPr>
          <a:xfrm>
            <a:off x="457200" y="1558412"/>
            <a:ext cx="4360460" cy="3754437"/>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6">
            <a:extLst>
              <a:ext uri="{FF2B5EF4-FFF2-40B4-BE49-F238E27FC236}">
                <a16:creationId xmlns:a16="http://schemas.microsoft.com/office/drawing/2014/main" id="{9E6B7D3D-89C9-4133-8D8A-D779EB3D311D}"/>
              </a:ext>
            </a:extLst>
          </p:cNvPr>
          <p:cNvSpPr>
            <a:spLocks noGrp="1"/>
          </p:cNvSpPr>
          <p:nvPr>
            <p:ph sz="quarter" idx="13" hasCustomPrompt="1"/>
          </p:nvPr>
        </p:nvSpPr>
        <p:spPr>
          <a:xfrm>
            <a:off x="5008728" y="1558412"/>
            <a:ext cx="3678072" cy="3754437"/>
          </a:xfrm>
        </p:spPr>
        <p:txBody>
          <a:bodyPr/>
          <a:lstStyle>
            <a:lvl1pPr>
              <a:defRPr/>
            </a:lvl1pPr>
          </a:lstStyle>
          <a:p>
            <a:pPr lvl="0"/>
            <a:r>
              <a:rPr lang="en-US" dirty="0"/>
              <a:t>Figure</a:t>
            </a:r>
          </a:p>
        </p:txBody>
      </p:sp>
      <p:sp>
        <p:nvSpPr>
          <p:cNvPr id="8" name="Content Placeholder 7">
            <a:extLst>
              <a:ext uri="{FF2B5EF4-FFF2-40B4-BE49-F238E27FC236}">
                <a16:creationId xmlns:a16="http://schemas.microsoft.com/office/drawing/2014/main" id="{BF40E849-7663-4A75-9BC8-012C23AC44DF}"/>
              </a:ext>
            </a:extLst>
          </p:cNvPr>
          <p:cNvSpPr>
            <a:spLocks noGrp="1"/>
          </p:cNvSpPr>
          <p:nvPr>
            <p:ph sz="quarter" idx="14" hasCustomPrompt="1"/>
          </p:nvPr>
        </p:nvSpPr>
        <p:spPr>
          <a:xfrm>
            <a:off x="457200" y="5420799"/>
            <a:ext cx="8229600" cy="533400"/>
          </a:xfrm>
        </p:spPr>
        <p:txBody>
          <a:bodyPr/>
          <a:lstStyle>
            <a:lvl1pPr>
              <a:defRPr/>
            </a:lvl1pPr>
          </a:lstStyle>
          <a:p>
            <a:pPr lvl="0"/>
            <a:r>
              <a:rPr lang="en-US" dirty="0"/>
              <a:t>Caption</a:t>
            </a:r>
          </a:p>
        </p:txBody>
      </p:sp>
      <p:sp>
        <p:nvSpPr>
          <p:cNvPr id="3" name="Date Placeholder 2">
            <a:extLst>
              <a:ext uri="{FF2B5EF4-FFF2-40B4-BE49-F238E27FC236}">
                <a16:creationId xmlns:a16="http://schemas.microsoft.com/office/drawing/2014/main" id="{A50D4E5D-00F7-4DC6-9BB0-713B8A0DA354}"/>
              </a:ext>
            </a:extLst>
          </p:cNvPr>
          <p:cNvSpPr>
            <a:spLocks noGrp="1"/>
          </p:cNvSpPr>
          <p:nvPr>
            <p:ph type="dt" idx="10"/>
          </p:nvPr>
        </p:nvSpPr>
        <p:spPr/>
        <p:txBody>
          <a:bodyPr/>
          <a:lstStyle/>
          <a:p>
            <a:endParaRPr lang="en-US" dirty="0"/>
          </a:p>
        </p:txBody>
      </p:sp>
      <p:sp>
        <p:nvSpPr>
          <p:cNvPr id="4" name="Slide Number Placeholder 3">
            <a:extLst>
              <a:ext uri="{FF2B5EF4-FFF2-40B4-BE49-F238E27FC236}">
                <a16:creationId xmlns:a16="http://schemas.microsoft.com/office/drawing/2014/main" id="{18AF4094-2296-458C-908A-D778D0DF5AFA}"/>
              </a:ext>
            </a:extLst>
          </p:cNvPr>
          <p:cNvSpPr>
            <a:spLocks noGrp="1"/>
          </p:cNvSpPr>
          <p:nvPr>
            <p:ph type="sldNum" idx="11"/>
          </p:nvPr>
        </p:nvSpPr>
        <p:spPr/>
        <p:txBody>
          <a:bodyPr/>
          <a:lstStyle/>
          <a:p>
            <a:pPr marL="0" marR="0" lvl="0" indent="0" algn="r" rtl="0">
              <a:spcBef>
                <a:spcPts val="0"/>
              </a:spcBef>
              <a:buSzPct val="25000"/>
              <a:buNone/>
            </a:pPr>
            <a:fld id="{00000000-1234-1234-1234-123412341234}" type="slidenum">
              <a:rPr lang="en-US" sz="900" b="0" i="0" u="none" strike="noStrike" cap="none" smtClean="0">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337053301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_Figure + Caption">
    <p:spTree>
      <p:nvGrpSpPr>
        <p:cNvPr id="1" name=""/>
        <p:cNvGrpSpPr/>
        <p:nvPr/>
      </p:nvGrpSpPr>
      <p:grpSpPr>
        <a:xfrm>
          <a:off x="0" y="0"/>
          <a:ext cx="0" cy="0"/>
          <a:chOff x="0" y="0"/>
          <a:chExt cx="0" cy="0"/>
        </a:xfrm>
      </p:grpSpPr>
      <p:sp>
        <p:nvSpPr>
          <p:cNvPr id="2" name="Title Placeholder">
            <a:extLst>
              <a:ext uri="{FF2B5EF4-FFF2-40B4-BE49-F238E27FC236}">
                <a16:creationId xmlns:a16="http://schemas.microsoft.com/office/drawing/2014/main" id="{14F033AD-BE5C-406D-991C-6AC56003E70C}"/>
              </a:ext>
            </a:extLst>
          </p:cNvPr>
          <p:cNvSpPr>
            <a:spLocks noGrp="1"/>
          </p:cNvSpPr>
          <p:nvPr>
            <p:ph type="title" hasCustomPrompt="1"/>
          </p:nvPr>
        </p:nvSpPr>
        <p:spPr/>
        <p:txBody>
          <a:bodyPr/>
          <a:lstStyle>
            <a:lvl1pPr>
              <a:defRPr sz="3600">
                <a:latin typeface="+mj-lt"/>
              </a:defRPr>
            </a:lvl1pPr>
          </a:lstStyle>
          <a:p>
            <a:r>
              <a:rPr lang="en-US" dirty="0"/>
              <a:t>Click to add figure number and title</a:t>
            </a:r>
          </a:p>
        </p:txBody>
      </p:sp>
      <p:sp>
        <p:nvSpPr>
          <p:cNvPr id="12" name="Content Placeholder 11">
            <a:extLst>
              <a:ext uri="{FF2B5EF4-FFF2-40B4-BE49-F238E27FC236}">
                <a16:creationId xmlns:a16="http://schemas.microsoft.com/office/drawing/2014/main" id="{5CAF3FDC-1BE7-4A19-A3D7-02B55407B90B}"/>
              </a:ext>
            </a:extLst>
          </p:cNvPr>
          <p:cNvSpPr>
            <a:spLocks noGrp="1"/>
          </p:cNvSpPr>
          <p:nvPr>
            <p:ph sz="quarter" idx="15"/>
          </p:nvPr>
        </p:nvSpPr>
        <p:spPr>
          <a:xfrm>
            <a:off x="457200" y="1558412"/>
            <a:ext cx="4360460" cy="870889"/>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6">
            <a:extLst>
              <a:ext uri="{FF2B5EF4-FFF2-40B4-BE49-F238E27FC236}">
                <a16:creationId xmlns:a16="http://schemas.microsoft.com/office/drawing/2014/main" id="{9E6B7D3D-89C9-4133-8D8A-D779EB3D311D}"/>
              </a:ext>
            </a:extLst>
          </p:cNvPr>
          <p:cNvSpPr>
            <a:spLocks noGrp="1"/>
          </p:cNvSpPr>
          <p:nvPr>
            <p:ph sz="quarter" idx="13" hasCustomPrompt="1"/>
          </p:nvPr>
        </p:nvSpPr>
        <p:spPr>
          <a:xfrm>
            <a:off x="5008728" y="1558412"/>
            <a:ext cx="3678072" cy="3754437"/>
          </a:xfrm>
        </p:spPr>
        <p:txBody>
          <a:bodyPr/>
          <a:lstStyle>
            <a:lvl1pPr>
              <a:defRPr/>
            </a:lvl1pPr>
          </a:lstStyle>
          <a:p>
            <a:pPr lvl="0"/>
            <a:r>
              <a:rPr lang="en-US" dirty="0"/>
              <a:t>Figure</a:t>
            </a:r>
          </a:p>
        </p:txBody>
      </p:sp>
      <p:sp>
        <p:nvSpPr>
          <p:cNvPr id="8" name="Content Placeholder 7">
            <a:extLst>
              <a:ext uri="{FF2B5EF4-FFF2-40B4-BE49-F238E27FC236}">
                <a16:creationId xmlns:a16="http://schemas.microsoft.com/office/drawing/2014/main" id="{BF40E849-7663-4A75-9BC8-012C23AC44DF}"/>
              </a:ext>
            </a:extLst>
          </p:cNvPr>
          <p:cNvSpPr>
            <a:spLocks noGrp="1"/>
          </p:cNvSpPr>
          <p:nvPr>
            <p:ph sz="quarter" idx="14" hasCustomPrompt="1"/>
          </p:nvPr>
        </p:nvSpPr>
        <p:spPr>
          <a:xfrm>
            <a:off x="457200" y="5420799"/>
            <a:ext cx="8229600" cy="533400"/>
          </a:xfrm>
        </p:spPr>
        <p:txBody>
          <a:bodyPr/>
          <a:lstStyle>
            <a:lvl1pPr>
              <a:defRPr/>
            </a:lvl1pPr>
          </a:lstStyle>
          <a:p>
            <a:pPr lvl="0"/>
            <a:r>
              <a:rPr lang="en-US" dirty="0"/>
              <a:t>Caption</a:t>
            </a:r>
          </a:p>
        </p:txBody>
      </p:sp>
      <p:sp>
        <p:nvSpPr>
          <p:cNvPr id="3" name="Date Placeholder 2">
            <a:extLst>
              <a:ext uri="{FF2B5EF4-FFF2-40B4-BE49-F238E27FC236}">
                <a16:creationId xmlns:a16="http://schemas.microsoft.com/office/drawing/2014/main" id="{A50D4E5D-00F7-4DC6-9BB0-713B8A0DA354}"/>
              </a:ext>
            </a:extLst>
          </p:cNvPr>
          <p:cNvSpPr>
            <a:spLocks noGrp="1"/>
          </p:cNvSpPr>
          <p:nvPr>
            <p:ph type="dt" idx="10"/>
          </p:nvPr>
        </p:nvSpPr>
        <p:spPr/>
        <p:txBody>
          <a:bodyPr/>
          <a:lstStyle/>
          <a:p>
            <a:endParaRPr lang="en-US" dirty="0"/>
          </a:p>
        </p:txBody>
      </p:sp>
      <p:sp>
        <p:nvSpPr>
          <p:cNvPr id="4" name="Slide Number Placeholder 3">
            <a:extLst>
              <a:ext uri="{FF2B5EF4-FFF2-40B4-BE49-F238E27FC236}">
                <a16:creationId xmlns:a16="http://schemas.microsoft.com/office/drawing/2014/main" id="{18AF4094-2296-458C-908A-D778D0DF5AFA}"/>
              </a:ext>
            </a:extLst>
          </p:cNvPr>
          <p:cNvSpPr>
            <a:spLocks noGrp="1"/>
          </p:cNvSpPr>
          <p:nvPr>
            <p:ph type="sldNum" idx="11"/>
          </p:nvPr>
        </p:nvSpPr>
        <p:spPr/>
        <p:txBody>
          <a:bodyPr/>
          <a:lstStyle/>
          <a:p>
            <a:pPr marL="0" marR="0" lvl="0" indent="0" algn="r" rtl="0">
              <a:spcBef>
                <a:spcPts val="0"/>
              </a:spcBef>
              <a:buSzPct val="25000"/>
              <a:buNone/>
            </a:pPr>
            <a:fld id="{00000000-1234-1234-1234-123412341234}" type="slidenum">
              <a:rPr lang="en-US" sz="900" b="0" i="0" u="none" strike="noStrike" cap="none" smtClean="0">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
        <p:nvSpPr>
          <p:cNvPr id="6" name="Content Placeholder 5"/>
          <p:cNvSpPr>
            <a:spLocks noGrp="1"/>
          </p:cNvSpPr>
          <p:nvPr>
            <p:ph sz="quarter" idx="16"/>
          </p:nvPr>
        </p:nvSpPr>
        <p:spPr>
          <a:xfrm>
            <a:off x="457200" y="2579688"/>
            <a:ext cx="4360863" cy="668337"/>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9"/>
          <p:cNvSpPr>
            <a:spLocks noGrp="1"/>
          </p:cNvSpPr>
          <p:nvPr>
            <p:ph sz="quarter" idx="17"/>
          </p:nvPr>
        </p:nvSpPr>
        <p:spPr>
          <a:xfrm>
            <a:off x="457200" y="3398838"/>
            <a:ext cx="4360863" cy="6270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quarter" idx="18"/>
          </p:nvPr>
        </p:nvSpPr>
        <p:spPr>
          <a:xfrm>
            <a:off x="457200" y="4025900"/>
            <a:ext cx="4360863" cy="64135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14"/>
          <p:cNvSpPr>
            <a:spLocks noGrp="1"/>
          </p:cNvSpPr>
          <p:nvPr>
            <p:ph sz="quarter" idx="19"/>
          </p:nvPr>
        </p:nvSpPr>
        <p:spPr>
          <a:xfrm>
            <a:off x="457200" y="4667250"/>
            <a:ext cx="4360863" cy="6461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1518141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Label Layout 1">
    <p:spTree>
      <p:nvGrpSpPr>
        <p:cNvPr id="1" name=""/>
        <p:cNvGrpSpPr/>
        <p:nvPr/>
      </p:nvGrpSpPr>
      <p:grpSpPr>
        <a:xfrm>
          <a:off x="0" y="0"/>
          <a:ext cx="0" cy="0"/>
          <a:chOff x="0" y="0"/>
          <a:chExt cx="0" cy="0"/>
        </a:xfrm>
      </p:grpSpPr>
      <p:sp>
        <p:nvSpPr>
          <p:cNvPr id="2" name="Title Placeholder">
            <a:extLst>
              <a:ext uri="{FF2B5EF4-FFF2-40B4-BE49-F238E27FC236}">
                <a16:creationId xmlns:a16="http://schemas.microsoft.com/office/drawing/2014/main" id="{065091D3-E16C-46AB-9A90-0F52CA812534}"/>
              </a:ext>
            </a:extLst>
          </p:cNvPr>
          <p:cNvSpPr>
            <a:spLocks noGrp="1"/>
          </p:cNvSpPr>
          <p:nvPr>
            <p:ph type="title" hasCustomPrompt="1"/>
          </p:nvPr>
        </p:nvSpPr>
        <p:spPr/>
        <p:txBody>
          <a:bodyPr/>
          <a:lstStyle>
            <a:lvl1pPr>
              <a:defRPr sz="3600">
                <a:latin typeface="+mj-lt"/>
              </a:defRPr>
            </a:lvl1pPr>
          </a:lstStyle>
          <a:p>
            <a:r>
              <a:rPr lang="en-US" dirty="0"/>
              <a:t>Click to add title</a:t>
            </a:r>
          </a:p>
        </p:txBody>
      </p:sp>
      <p:sp>
        <p:nvSpPr>
          <p:cNvPr id="7" name="Image title">
            <a:extLst>
              <a:ext uri="{FF2B5EF4-FFF2-40B4-BE49-F238E27FC236}">
                <a16:creationId xmlns:a16="http://schemas.microsoft.com/office/drawing/2014/main" id="{CB345607-C53C-44AF-8929-3BDC4C617AB6}"/>
              </a:ext>
            </a:extLst>
          </p:cNvPr>
          <p:cNvSpPr>
            <a:spLocks noGrp="1"/>
          </p:cNvSpPr>
          <p:nvPr>
            <p:ph type="body" sz="quarter" idx="13" hasCustomPrompt="1"/>
          </p:nvPr>
        </p:nvSpPr>
        <p:spPr>
          <a:xfrm>
            <a:off x="2982913" y="4359275"/>
            <a:ext cx="3482975" cy="600075"/>
          </a:xfrm>
        </p:spPr>
        <p:txBody>
          <a:bodyPr/>
          <a:lstStyle>
            <a:lvl1pPr marL="101600" indent="0">
              <a:buNone/>
              <a:defRPr/>
            </a:lvl1pPr>
          </a:lstStyle>
          <a:p>
            <a:pPr lvl="0"/>
            <a:r>
              <a:rPr lang="en-US" dirty="0"/>
              <a:t>Image title</a:t>
            </a:r>
          </a:p>
        </p:txBody>
      </p:sp>
      <p:sp>
        <p:nvSpPr>
          <p:cNvPr id="9" name="Image">
            <a:extLst>
              <a:ext uri="{FF2B5EF4-FFF2-40B4-BE49-F238E27FC236}">
                <a16:creationId xmlns:a16="http://schemas.microsoft.com/office/drawing/2014/main" id="{C2661E64-2E71-47E6-A5A0-AC5348C08F51}"/>
              </a:ext>
            </a:extLst>
          </p:cNvPr>
          <p:cNvSpPr>
            <a:spLocks noGrp="1"/>
          </p:cNvSpPr>
          <p:nvPr>
            <p:ph type="pic" sz="quarter" idx="14" hasCustomPrompt="1"/>
          </p:nvPr>
        </p:nvSpPr>
        <p:spPr>
          <a:xfrm>
            <a:off x="2982912" y="1681163"/>
            <a:ext cx="3482975" cy="2559050"/>
          </a:xfrm>
        </p:spPr>
        <p:txBody>
          <a:bodyPr/>
          <a:lstStyle>
            <a:lvl1pPr marL="101600" indent="0">
              <a:buNone/>
              <a:defRPr/>
            </a:lvl1pPr>
          </a:lstStyle>
          <a:p>
            <a:r>
              <a:rPr lang="en-US" dirty="0"/>
              <a:t>Image</a:t>
            </a:r>
          </a:p>
        </p:txBody>
      </p:sp>
      <p:sp>
        <p:nvSpPr>
          <p:cNvPr id="11" name="Label 1">
            <a:extLst>
              <a:ext uri="{FF2B5EF4-FFF2-40B4-BE49-F238E27FC236}">
                <a16:creationId xmlns:a16="http://schemas.microsoft.com/office/drawing/2014/main" id="{3D0F2ED9-E212-40DC-A528-BE4A28DE88FD}"/>
              </a:ext>
            </a:extLst>
          </p:cNvPr>
          <p:cNvSpPr>
            <a:spLocks noGrp="1"/>
          </p:cNvSpPr>
          <p:nvPr>
            <p:ph type="body" sz="quarter" idx="15" hasCustomPrompt="1"/>
          </p:nvPr>
        </p:nvSpPr>
        <p:spPr>
          <a:xfrm>
            <a:off x="808109" y="1681163"/>
            <a:ext cx="1220716" cy="627062"/>
          </a:xfrm>
        </p:spPr>
        <p:txBody>
          <a:bodyPr/>
          <a:lstStyle>
            <a:lvl1pPr marL="101600" indent="0">
              <a:buNone/>
              <a:defRPr/>
            </a:lvl1pPr>
          </a:lstStyle>
          <a:p>
            <a:pPr lvl="0"/>
            <a:r>
              <a:rPr lang="en-US" dirty="0"/>
              <a:t>Label 1</a:t>
            </a:r>
          </a:p>
        </p:txBody>
      </p:sp>
      <p:sp>
        <p:nvSpPr>
          <p:cNvPr id="13" name="Label 2">
            <a:extLst>
              <a:ext uri="{FF2B5EF4-FFF2-40B4-BE49-F238E27FC236}">
                <a16:creationId xmlns:a16="http://schemas.microsoft.com/office/drawing/2014/main" id="{E8D9AEEF-5E99-48D4-B8C3-C5A995764DCA}"/>
              </a:ext>
            </a:extLst>
          </p:cNvPr>
          <p:cNvSpPr>
            <a:spLocks noGrp="1"/>
          </p:cNvSpPr>
          <p:nvPr>
            <p:ph type="body" sz="quarter" idx="16" hasCustomPrompt="1"/>
          </p:nvPr>
        </p:nvSpPr>
        <p:spPr>
          <a:xfrm>
            <a:off x="808109" y="2647157"/>
            <a:ext cx="1206500" cy="627062"/>
          </a:xfrm>
        </p:spPr>
        <p:txBody>
          <a:bodyPr/>
          <a:lstStyle>
            <a:lvl1pPr marL="101600" indent="0">
              <a:buNone/>
              <a:defRPr/>
            </a:lvl1pPr>
          </a:lstStyle>
          <a:p>
            <a:pPr lvl="0"/>
            <a:r>
              <a:rPr lang="en-US" dirty="0"/>
              <a:t>Label 2</a:t>
            </a:r>
          </a:p>
        </p:txBody>
      </p:sp>
      <p:sp>
        <p:nvSpPr>
          <p:cNvPr id="15" name="Label 3">
            <a:extLst>
              <a:ext uri="{FF2B5EF4-FFF2-40B4-BE49-F238E27FC236}">
                <a16:creationId xmlns:a16="http://schemas.microsoft.com/office/drawing/2014/main" id="{99D329CE-18C4-40A9-A508-1684979AC205}"/>
              </a:ext>
            </a:extLst>
          </p:cNvPr>
          <p:cNvSpPr>
            <a:spLocks noGrp="1"/>
          </p:cNvSpPr>
          <p:nvPr>
            <p:ph type="body" sz="quarter" idx="17" hasCustomPrompt="1"/>
          </p:nvPr>
        </p:nvSpPr>
        <p:spPr>
          <a:xfrm>
            <a:off x="808109" y="3613151"/>
            <a:ext cx="1206500" cy="627062"/>
          </a:xfrm>
        </p:spPr>
        <p:txBody>
          <a:bodyPr/>
          <a:lstStyle>
            <a:lvl1pPr marL="101600" indent="0">
              <a:buNone/>
              <a:defRPr/>
            </a:lvl1pPr>
          </a:lstStyle>
          <a:p>
            <a:pPr lvl="0"/>
            <a:r>
              <a:rPr lang="en-US" dirty="0"/>
              <a:t>Label 3</a:t>
            </a:r>
          </a:p>
        </p:txBody>
      </p:sp>
      <p:sp>
        <p:nvSpPr>
          <p:cNvPr id="17" name="Label 4">
            <a:extLst>
              <a:ext uri="{FF2B5EF4-FFF2-40B4-BE49-F238E27FC236}">
                <a16:creationId xmlns:a16="http://schemas.microsoft.com/office/drawing/2014/main" id="{AAE735D1-F9F4-4525-9ED5-F10A99DECCB8}"/>
              </a:ext>
            </a:extLst>
          </p:cNvPr>
          <p:cNvSpPr>
            <a:spLocks noGrp="1"/>
          </p:cNvSpPr>
          <p:nvPr>
            <p:ph type="body" sz="quarter" idx="18" hasCustomPrompt="1"/>
          </p:nvPr>
        </p:nvSpPr>
        <p:spPr>
          <a:xfrm>
            <a:off x="7381874" y="1681163"/>
            <a:ext cx="1304925" cy="627062"/>
          </a:xfrm>
        </p:spPr>
        <p:txBody>
          <a:bodyPr/>
          <a:lstStyle>
            <a:lvl1pPr marL="101600" indent="0">
              <a:buNone/>
              <a:defRPr/>
            </a:lvl1pPr>
          </a:lstStyle>
          <a:p>
            <a:pPr lvl="0"/>
            <a:r>
              <a:rPr lang="en-US" dirty="0"/>
              <a:t>Label 4</a:t>
            </a:r>
          </a:p>
        </p:txBody>
      </p:sp>
      <p:sp>
        <p:nvSpPr>
          <p:cNvPr id="19" name="Label 5">
            <a:extLst>
              <a:ext uri="{FF2B5EF4-FFF2-40B4-BE49-F238E27FC236}">
                <a16:creationId xmlns:a16="http://schemas.microsoft.com/office/drawing/2014/main" id="{43259E0C-9247-446E-9183-FBF70F8FD41C}"/>
              </a:ext>
            </a:extLst>
          </p:cNvPr>
          <p:cNvSpPr>
            <a:spLocks noGrp="1"/>
          </p:cNvSpPr>
          <p:nvPr>
            <p:ph type="body" sz="quarter" idx="19" hasCustomPrompt="1"/>
          </p:nvPr>
        </p:nvSpPr>
        <p:spPr>
          <a:xfrm>
            <a:off x="7381874" y="2651590"/>
            <a:ext cx="1304925" cy="618196"/>
          </a:xfrm>
        </p:spPr>
        <p:txBody>
          <a:bodyPr/>
          <a:lstStyle>
            <a:lvl1pPr marL="101600" indent="0">
              <a:buNone/>
              <a:defRPr/>
            </a:lvl1pPr>
          </a:lstStyle>
          <a:p>
            <a:pPr lvl="0"/>
            <a:r>
              <a:rPr lang="en-US" dirty="0"/>
              <a:t>Label 5</a:t>
            </a:r>
          </a:p>
        </p:txBody>
      </p:sp>
      <p:sp>
        <p:nvSpPr>
          <p:cNvPr id="21" name="Label 6">
            <a:extLst>
              <a:ext uri="{FF2B5EF4-FFF2-40B4-BE49-F238E27FC236}">
                <a16:creationId xmlns:a16="http://schemas.microsoft.com/office/drawing/2014/main" id="{111F58DF-A1C1-4DD6-ADE5-FC54A39F6757}"/>
              </a:ext>
            </a:extLst>
          </p:cNvPr>
          <p:cNvSpPr>
            <a:spLocks noGrp="1"/>
          </p:cNvSpPr>
          <p:nvPr>
            <p:ph type="body" sz="quarter" idx="20" hasCustomPrompt="1"/>
          </p:nvPr>
        </p:nvSpPr>
        <p:spPr>
          <a:xfrm>
            <a:off x="7381874" y="3613151"/>
            <a:ext cx="1304925" cy="627063"/>
          </a:xfrm>
        </p:spPr>
        <p:txBody>
          <a:bodyPr/>
          <a:lstStyle>
            <a:lvl1pPr marL="101600" indent="0">
              <a:buNone/>
              <a:defRPr/>
            </a:lvl1pPr>
          </a:lstStyle>
          <a:p>
            <a:pPr lvl="0"/>
            <a:r>
              <a:rPr lang="en-US" dirty="0"/>
              <a:t>Label 6</a:t>
            </a:r>
          </a:p>
        </p:txBody>
      </p:sp>
      <p:sp>
        <p:nvSpPr>
          <p:cNvPr id="3" name="Date Placeholder 2">
            <a:extLst>
              <a:ext uri="{FF2B5EF4-FFF2-40B4-BE49-F238E27FC236}">
                <a16:creationId xmlns:a16="http://schemas.microsoft.com/office/drawing/2014/main" id="{D0CEC9E9-2CDA-42DF-A6E1-55B455A7E67B}"/>
              </a:ext>
            </a:extLst>
          </p:cNvPr>
          <p:cNvSpPr>
            <a:spLocks noGrp="1"/>
          </p:cNvSpPr>
          <p:nvPr>
            <p:ph type="dt" idx="10"/>
          </p:nvPr>
        </p:nvSpPr>
        <p:spPr/>
        <p:txBody>
          <a:bodyPr/>
          <a:lstStyle/>
          <a:p>
            <a:endParaRPr lang="en-US" dirty="0"/>
          </a:p>
        </p:txBody>
      </p:sp>
      <p:sp>
        <p:nvSpPr>
          <p:cNvPr id="4" name="Slide Number Placeholder 3">
            <a:extLst>
              <a:ext uri="{FF2B5EF4-FFF2-40B4-BE49-F238E27FC236}">
                <a16:creationId xmlns:a16="http://schemas.microsoft.com/office/drawing/2014/main" id="{5429F10E-ACBA-4EA4-B23A-AC32FC5A681B}"/>
              </a:ext>
            </a:extLst>
          </p:cNvPr>
          <p:cNvSpPr>
            <a:spLocks noGrp="1"/>
          </p:cNvSpPr>
          <p:nvPr>
            <p:ph type="sldNum" idx="11"/>
          </p:nvPr>
        </p:nvSpPr>
        <p:spPr/>
        <p:txBody>
          <a:bodyPr/>
          <a:lstStyle/>
          <a:p>
            <a:pPr marL="0" marR="0" lvl="0" indent="0" algn="r" rtl="0">
              <a:spcBef>
                <a:spcPts val="0"/>
              </a:spcBef>
              <a:buSzPct val="25000"/>
              <a:buNone/>
            </a:pPr>
            <a:fld id="{00000000-1234-1234-1234-123412341234}" type="slidenum">
              <a:rPr lang="en-US" sz="900" b="0" i="0" u="none" strike="noStrike" cap="none" smtClean="0">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202789916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Label Layout 2">
    <p:spTree>
      <p:nvGrpSpPr>
        <p:cNvPr id="1" name=""/>
        <p:cNvGrpSpPr/>
        <p:nvPr/>
      </p:nvGrpSpPr>
      <p:grpSpPr>
        <a:xfrm>
          <a:off x="0" y="0"/>
          <a:ext cx="0" cy="0"/>
          <a:chOff x="0" y="0"/>
          <a:chExt cx="0" cy="0"/>
        </a:xfrm>
      </p:grpSpPr>
      <p:sp>
        <p:nvSpPr>
          <p:cNvPr id="2" name="Title Placeholder">
            <a:extLst>
              <a:ext uri="{FF2B5EF4-FFF2-40B4-BE49-F238E27FC236}">
                <a16:creationId xmlns:a16="http://schemas.microsoft.com/office/drawing/2014/main" id="{5AF36A59-5DE4-46F3-8035-460E546D5673}"/>
              </a:ext>
            </a:extLst>
          </p:cNvPr>
          <p:cNvSpPr>
            <a:spLocks noGrp="1"/>
          </p:cNvSpPr>
          <p:nvPr>
            <p:ph type="title"/>
          </p:nvPr>
        </p:nvSpPr>
        <p:spPr/>
        <p:txBody>
          <a:bodyPr/>
          <a:lstStyle>
            <a:lvl1pPr>
              <a:defRPr sz="3600">
                <a:latin typeface="+mj-lt"/>
              </a:defRPr>
            </a:lvl1pPr>
          </a:lstStyle>
          <a:p>
            <a:r>
              <a:rPr lang="en-US" dirty="0"/>
              <a:t>Click to edit Master title style</a:t>
            </a:r>
          </a:p>
        </p:txBody>
      </p:sp>
      <p:sp>
        <p:nvSpPr>
          <p:cNvPr id="7" name="Image 1 title">
            <a:extLst>
              <a:ext uri="{FF2B5EF4-FFF2-40B4-BE49-F238E27FC236}">
                <a16:creationId xmlns:a16="http://schemas.microsoft.com/office/drawing/2014/main" id="{2BEC12FB-EC67-436F-875F-0A306862EF78}"/>
              </a:ext>
            </a:extLst>
          </p:cNvPr>
          <p:cNvSpPr>
            <a:spLocks noGrp="1"/>
          </p:cNvSpPr>
          <p:nvPr>
            <p:ph type="body" sz="quarter" idx="13" hasCustomPrompt="1"/>
          </p:nvPr>
        </p:nvSpPr>
        <p:spPr>
          <a:xfrm>
            <a:off x="457201" y="4392613"/>
            <a:ext cx="2107323" cy="504825"/>
          </a:xfrm>
        </p:spPr>
        <p:txBody>
          <a:bodyPr/>
          <a:lstStyle>
            <a:lvl1pPr marL="101600" indent="0">
              <a:buNone/>
              <a:defRPr/>
            </a:lvl1pPr>
          </a:lstStyle>
          <a:p>
            <a:pPr lvl="0"/>
            <a:r>
              <a:rPr lang="en-US" dirty="0"/>
              <a:t>Image 1 title</a:t>
            </a:r>
          </a:p>
        </p:txBody>
      </p:sp>
      <p:sp>
        <p:nvSpPr>
          <p:cNvPr id="9" name="Image 1">
            <a:extLst>
              <a:ext uri="{FF2B5EF4-FFF2-40B4-BE49-F238E27FC236}">
                <a16:creationId xmlns:a16="http://schemas.microsoft.com/office/drawing/2014/main" id="{1E9C9C32-F8ED-4AA8-AA00-26A2357E73E9}"/>
              </a:ext>
            </a:extLst>
          </p:cNvPr>
          <p:cNvSpPr>
            <a:spLocks noGrp="1"/>
          </p:cNvSpPr>
          <p:nvPr>
            <p:ph type="pic" sz="quarter" idx="14" hasCustomPrompt="1"/>
          </p:nvPr>
        </p:nvSpPr>
        <p:spPr>
          <a:xfrm>
            <a:off x="457200" y="1817688"/>
            <a:ext cx="2107324" cy="2386012"/>
          </a:xfrm>
        </p:spPr>
        <p:txBody>
          <a:bodyPr/>
          <a:lstStyle>
            <a:lvl1pPr marL="101600" indent="0">
              <a:buNone/>
              <a:defRPr/>
            </a:lvl1pPr>
          </a:lstStyle>
          <a:p>
            <a:r>
              <a:rPr lang="en-US" dirty="0"/>
              <a:t>Image 1</a:t>
            </a:r>
          </a:p>
        </p:txBody>
      </p:sp>
      <p:sp>
        <p:nvSpPr>
          <p:cNvPr id="11" name="Label 1.1">
            <a:extLst>
              <a:ext uri="{FF2B5EF4-FFF2-40B4-BE49-F238E27FC236}">
                <a16:creationId xmlns:a16="http://schemas.microsoft.com/office/drawing/2014/main" id="{BD50A136-2F5A-4764-ADDC-D48D703981CC}"/>
              </a:ext>
            </a:extLst>
          </p:cNvPr>
          <p:cNvSpPr>
            <a:spLocks noGrp="1"/>
          </p:cNvSpPr>
          <p:nvPr>
            <p:ph type="body" sz="quarter" idx="15" hasCustomPrompt="1"/>
          </p:nvPr>
        </p:nvSpPr>
        <p:spPr>
          <a:xfrm>
            <a:off x="2774622" y="1794947"/>
            <a:ext cx="1534619" cy="591855"/>
          </a:xfrm>
        </p:spPr>
        <p:txBody>
          <a:bodyPr/>
          <a:lstStyle>
            <a:lvl1pPr marL="101600" indent="0">
              <a:buNone/>
              <a:defRPr/>
            </a:lvl1pPr>
          </a:lstStyle>
          <a:p>
            <a:pPr lvl="0"/>
            <a:r>
              <a:rPr lang="en-US" dirty="0"/>
              <a:t>Label 1.1</a:t>
            </a:r>
          </a:p>
        </p:txBody>
      </p:sp>
      <p:sp>
        <p:nvSpPr>
          <p:cNvPr id="13" name="Label 1.2">
            <a:extLst>
              <a:ext uri="{FF2B5EF4-FFF2-40B4-BE49-F238E27FC236}">
                <a16:creationId xmlns:a16="http://schemas.microsoft.com/office/drawing/2014/main" id="{16926224-3F90-4884-9AC1-A5381D78801B}"/>
              </a:ext>
            </a:extLst>
          </p:cNvPr>
          <p:cNvSpPr>
            <a:spLocks noGrp="1"/>
          </p:cNvSpPr>
          <p:nvPr>
            <p:ph type="body" sz="quarter" idx="16" hasCustomPrompt="1"/>
          </p:nvPr>
        </p:nvSpPr>
        <p:spPr>
          <a:xfrm>
            <a:off x="2774622" y="2707481"/>
            <a:ext cx="1534619" cy="606425"/>
          </a:xfrm>
        </p:spPr>
        <p:txBody>
          <a:bodyPr/>
          <a:lstStyle>
            <a:lvl1pPr marL="101600" indent="0">
              <a:buNone/>
              <a:defRPr/>
            </a:lvl1pPr>
          </a:lstStyle>
          <a:p>
            <a:pPr lvl="0"/>
            <a:r>
              <a:rPr lang="en-US" dirty="0"/>
              <a:t>Label 1.2</a:t>
            </a:r>
          </a:p>
        </p:txBody>
      </p:sp>
      <p:sp>
        <p:nvSpPr>
          <p:cNvPr id="15" name="Label 1.3">
            <a:extLst>
              <a:ext uri="{FF2B5EF4-FFF2-40B4-BE49-F238E27FC236}">
                <a16:creationId xmlns:a16="http://schemas.microsoft.com/office/drawing/2014/main" id="{D4719473-9C3F-493C-B20E-27CDBBA38B68}"/>
              </a:ext>
            </a:extLst>
          </p:cNvPr>
          <p:cNvSpPr>
            <a:spLocks noGrp="1"/>
          </p:cNvSpPr>
          <p:nvPr>
            <p:ph type="body" sz="quarter" idx="17" hasCustomPrompt="1"/>
          </p:nvPr>
        </p:nvSpPr>
        <p:spPr>
          <a:xfrm>
            <a:off x="2774622" y="3597275"/>
            <a:ext cx="1534619" cy="606425"/>
          </a:xfrm>
        </p:spPr>
        <p:txBody>
          <a:bodyPr/>
          <a:lstStyle>
            <a:lvl1pPr marL="101600" indent="0">
              <a:buNone/>
              <a:defRPr/>
            </a:lvl1pPr>
          </a:lstStyle>
          <a:p>
            <a:pPr lvl="0"/>
            <a:r>
              <a:rPr lang="en-US" dirty="0"/>
              <a:t>Label 1.3</a:t>
            </a:r>
          </a:p>
        </p:txBody>
      </p:sp>
      <p:sp>
        <p:nvSpPr>
          <p:cNvPr id="17" name="Image 2 title">
            <a:extLst>
              <a:ext uri="{FF2B5EF4-FFF2-40B4-BE49-F238E27FC236}">
                <a16:creationId xmlns:a16="http://schemas.microsoft.com/office/drawing/2014/main" id="{DC526974-AF8C-4228-AAAA-33D0B8AB71C7}"/>
              </a:ext>
            </a:extLst>
          </p:cNvPr>
          <p:cNvSpPr>
            <a:spLocks noGrp="1"/>
          </p:cNvSpPr>
          <p:nvPr>
            <p:ph type="body" sz="quarter" idx="18" hasCustomPrompt="1"/>
          </p:nvPr>
        </p:nvSpPr>
        <p:spPr>
          <a:xfrm>
            <a:off x="4931596" y="4347439"/>
            <a:ext cx="2107323" cy="504825"/>
          </a:xfrm>
        </p:spPr>
        <p:txBody>
          <a:bodyPr/>
          <a:lstStyle>
            <a:lvl1pPr marL="101600" indent="0">
              <a:buNone/>
              <a:defRPr/>
            </a:lvl1pPr>
          </a:lstStyle>
          <a:p>
            <a:pPr lvl="0"/>
            <a:r>
              <a:rPr lang="en-US" dirty="0"/>
              <a:t>Image 2 title</a:t>
            </a:r>
          </a:p>
        </p:txBody>
      </p:sp>
      <p:sp>
        <p:nvSpPr>
          <p:cNvPr id="19" name="Image 2">
            <a:extLst>
              <a:ext uri="{FF2B5EF4-FFF2-40B4-BE49-F238E27FC236}">
                <a16:creationId xmlns:a16="http://schemas.microsoft.com/office/drawing/2014/main" id="{812D2BB4-4991-47F8-9E82-9C9B41B052FB}"/>
              </a:ext>
            </a:extLst>
          </p:cNvPr>
          <p:cNvSpPr>
            <a:spLocks noGrp="1"/>
          </p:cNvSpPr>
          <p:nvPr>
            <p:ph type="pic" sz="quarter" idx="19" hasCustomPrompt="1"/>
          </p:nvPr>
        </p:nvSpPr>
        <p:spPr>
          <a:xfrm>
            <a:off x="4931596" y="1806537"/>
            <a:ext cx="2107323" cy="2397164"/>
          </a:xfrm>
        </p:spPr>
        <p:txBody>
          <a:bodyPr/>
          <a:lstStyle>
            <a:lvl1pPr marL="101600" indent="0">
              <a:buNone/>
              <a:defRPr/>
            </a:lvl1pPr>
          </a:lstStyle>
          <a:p>
            <a:r>
              <a:rPr lang="en-US" dirty="0"/>
              <a:t>Image 2</a:t>
            </a:r>
          </a:p>
        </p:txBody>
      </p:sp>
      <p:sp>
        <p:nvSpPr>
          <p:cNvPr id="21" name="Label 2.1">
            <a:extLst>
              <a:ext uri="{FF2B5EF4-FFF2-40B4-BE49-F238E27FC236}">
                <a16:creationId xmlns:a16="http://schemas.microsoft.com/office/drawing/2014/main" id="{15D9E78D-62D4-4D7C-8E37-E1A000DA23A2}"/>
              </a:ext>
            </a:extLst>
          </p:cNvPr>
          <p:cNvSpPr>
            <a:spLocks noGrp="1"/>
          </p:cNvSpPr>
          <p:nvPr>
            <p:ph type="body" sz="quarter" idx="20" hasCustomPrompt="1"/>
          </p:nvPr>
        </p:nvSpPr>
        <p:spPr>
          <a:xfrm>
            <a:off x="7304580" y="1794947"/>
            <a:ext cx="1534619" cy="608524"/>
          </a:xfrm>
        </p:spPr>
        <p:txBody>
          <a:bodyPr/>
          <a:lstStyle>
            <a:lvl1pPr marL="101600" indent="0">
              <a:buNone/>
              <a:defRPr/>
            </a:lvl1pPr>
          </a:lstStyle>
          <a:p>
            <a:pPr lvl="0"/>
            <a:r>
              <a:rPr lang="en-US" dirty="0"/>
              <a:t>Label 2.1</a:t>
            </a:r>
          </a:p>
        </p:txBody>
      </p:sp>
      <p:sp>
        <p:nvSpPr>
          <p:cNvPr id="23" name="Label 2.2">
            <a:extLst>
              <a:ext uri="{FF2B5EF4-FFF2-40B4-BE49-F238E27FC236}">
                <a16:creationId xmlns:a16="http://schemas.microsoft.com/office/drawing/2014/main" id="{0ECEA5DA-0702-46DA-A4DD-66B7E7FF424B}"/>
              </a:ext>
            </a:extLst>
          </p:cNvPr>
          <p:cNvSpPr>
            <a:spLocks noGrp="1"/>
          </p:cNvSpPr>
          <p:nvPr>
            <p:ph type="body" sz="quarter" idx="21" hasCustomPrompt="1"/>
          </p:nvPr>
        </p:nvSpPr>
        <p:spPr>
          <a:xfrm>
            <a:off x="7304579" y="2707481"/>
            <a:ext cx="1534619" cy="608524"/>
          </a:xfrm>
        </p:spPr>
        <p:txBody>
          <a:bodyPr/>
          <a:lstStyle>
            <a:lvl1pPr marL="101600" indent="0">
              <a:buNone/>
              <a:defRPr/>
            </a:lvl1pPr>
          </a:lstStyle>
          <a:p>
            <a:pPr lvl="0"/>
            <a:r>
              <a:rPr lang="en-US" dirty="0"/>
              <a:t>Label 2.2</a:t>
            </a:r>
          </a:p>
        </p:txBody>
      </p:sp>
      <p:sp>
        <p:nvSpPr>
          <p:cNvPr id="25" name="Label 2.3">
            <a:extLst>
              <a:ext uri="{FF2B5EF4-FFF2-40B4-BE49-F238E27FC236}">
                <a16:creationId xmlns:a16="http://schemas.microsoft.com/office/drawing/2014/main" id="{64C63D68-E200-46DF-8E34-92DC66FE879B}"/>
              </a:ext>
            </a:extLst>
          </p:cNvPr>
          <p:cNvSpPr>
            <a:spLocks noGrp="1"/>
          </p:cNvSpPr>
          <p:nvPr>
            <p:ph type="body" sz="quarter" idx="22" hasCustomPrompt="1"/>
          </p:nvPr>
        </p:nvSpPr>
        <p:spPr>
          <a:xfrm>
            <a:off x="7304579" y="3579818"/>
            <a:ext cx="1534620" cy="608524"/>
          </a:xfrm>
        </p:spPr>
        <p:txBody>
          <a:bodyPr/>
          <a:lstStyle>
            <a:lvl1pPr marL="101600" indent="0">
              <a:buNone/>
              <a:defRPr/>
            </a:lvl1pPr>
          </a:lstStyle>
          <a:p>
            <a:pPr lvl="0"/>
            <a:r>
              <a:rPr lang="en-US" dirty="0"/>
              <a:t>Label 2.3</a:t>
            </a:r>
          </a:p>
        </p:txBody>
      </p:sp>
      <p:sp>
        <p:nvSpPr>
          <p:cNvPr id="3" name="Date Placeholder 2">
            <a:extLst>
              <a:ext uri="{FF2B5EF4-FFF2-40B4-BE49-F238E27FC236}">
                <a16:creationId xmlns:a16="http://schemas.microsoft.com/office/drawing/2014/main" id="{D8A4DA0A-BA94-4C4E-A521-FB23D113A856}"/>
              </a:ext>
            </a:extLst>
          </p:cNvPr>
          <p:cNvSpPr>
            <a:spLocks noGrp="1"/>
          </p:cNvSpPr>
          <p:nvPr>
            <p:ph type="dt" idx="10"/>
          </p:nvPr>
        </p:nvSpPr>
        <p:spPr/>
        <p:txBody>
          <a:bodyPr/>
          <a:lstStyle/>
          <a:p>
            <a:endParaRPr lang="en-US" dirty="0"/>
          </a:p>
        </p:txBody>
      </p:sp>
      <p:sp>
        <p:nvSpPr>
          <p:cNvPr id="4" name="Slide Number Placeholder 3">
            <a:extLst>
              <a:ext uri="{FF2B5EF4-FFF2-40B4-BE49-F238E27FC236}">
                <a16:creationId xmlns:a16="http://schemas.microsoft.com/office/drawing/2014/main" id="{44569933-5FC5-4C73-96ED-E1AC0FC867FE}"/>
              </a:ext>
            </a:extLst>
          </p:cNvPr>
          <p:cNvSpPr>
            <a:spLocks noGrp="1"/>
          </p:cNvSpPr>
          <p:nvPr>
            <p:ph type="sldNum" idx="11"/>
          </p:nvPr>
        </p:nvSpPr>
        <p:spPr/>
        <p:txBody>
          <a:bodyPr/>
          <a:lstStyle/>
          <a:p>
            <a:pPr marL="0" marR="0" lvl="0" indent="0" algn="r" rtl="0">
              <a:spcBef>
                <a:spcPts val="0"/>
              </a:spcBef>
              <a:buSzPct val="25000"/>
              <a:buNone/>
            </a:pPr>
            <a:fld id="{00000000-1234-1234-1234-123412341234}" type="slidenum">
              <a:rPr lang="en-US" sz="900" b="0" i="0" u="none" strike="noStrike" cap="none" smtClean="0">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64872148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68"/>
        <p:cNvGrpSpPr/>
        <p:nvPr/>
      </p:nvGrpSpPr>
      <p:grpSpPr>
        <a:xfrm>
          <a:off x="0" y="0"/>
          <a:ext cx="0" cy="0"/>
          <a:chOff x="0" y="0"/>
          <a:chExt cx="0" cy="0"/>
        </a:xfrm>
      </p:grpSpPr>
      <p:sp>
        <p:nvSpPr>
          <p:cNvPr id="69" name="Title Placeholder"/>
          <p:cNvSpPr txBox="1">
            <a:spLocks noGrp="1"/>
          </p:cNvSpPr>
          <p:nvPr>
            <p:ph type="title" hasCustomPrompt="1"/>
          </p:nvPr>
        </p:nvSpPr>
        <p:spPr>
          <a:xfrm>
            <a:off x="685800" y="1447800"/>
            <a:ext cx="7772400" cy="2152651"/>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sz="3600" dirty="0">
                <a:latin typeface="+mj-lt"/>
              </a:rPr>
              <a:t>Click to add title	</a:t>
            </a:r>
            <a:endParaRPr dirty="0"/>
          </a:p>
        </p:txBody>
      </p:sp>
      <p:sp>
        <p:nvSpPr>
          <p:cNvPr id="70" name="Content Placeholder"/>
          <p:cNvSpPr txBox="1">
            <a:spLocks noGrp="1"/>
          </p:cNvSpPr>
          <p:nvPr>
            <p:ph type="body" idx="1"/>
          </p:nvPr>
        </p:nvSpPr>
        <p:spPr>
          <a:xfrm>
            <a:off x="674687" y="3962400"/>
            <a:ext cx="7794626" cy="175260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1600" b="0" i="0" u="none" strike="noStrike" cap="none">
                <a:solidFill>
                  <a:srgbClr val="007FA3"/>
                </a:solidFill>
                <a:latin typeface="Arial"/>
                <a:ea typeface="Arial"/>
                <a:cs typeface="Arial"/>
                <a:sym typeface="Arial"/>
              </a:defRPr>
            </a:lvl1pPr>
            <a:lvl2pPr marL="457200" marR="0" lvl="1" indent="0" algn="l" rtl="0">
              <a:spcBef>
                <a:spcPts val="600"/>
              </a:spcBef>
              <a:buClr>
                <a:srgbClr val="007FA3"/>
              </a:buClr>
              <a:buFont typeface="Arial"/>
              <a:buNone/>
              <a:defRPr sz="1800" b="0" i="0" u="none" strike="noStrike" cap="none">
                <a:solidFill>
                  <a:srgbClr val="888888"/>
                </a:solidFill>
                <a:latin typeface="Arial"/>
                <a:ea typeface="Arial"/>
                <a:cs typeface="Arial"/>
                <a:sym typeface="Arial"/>
              </a:defRPr>
            </a:lvl2pPr>
            <a:lvl3pPr marL="914400" marR="0" lvl="2" indent="0" algn="l" rtl="0">
              <a:spcBef>
                <a:spcPts val="600"/>
              </a:spcBef>
              <a:buClr>
                <a:srgbClr val="007FA3"/>
              </a:buClr>
              <a:buFont typeface="Noto Sans Symbols"/>
              <a:buNone/>
              <a:defRPr sz="1600" b="0" i="0" u="none" strike="noStrike" cap="none">
                <a:solidFill>
                  <a:srgbClr val="888888"/>
                </a:solidFill>
                <a:latin typeface="Arial"/>
                <a:ea typeface="Arial"/>
                <a:cs typeface="Arial"/>
                <a:sym typeface="Arial"/>
              </a:defRPr>
            </a:lvl3pPr>
            <a:lvl4pPr marL="1371600" marR="0" lvl="3" indent="0" algn="l" rtl="0">
              <a:spcBef>
                <a:spcPts val="600"/>
              </a:spcBef>
              <a:buClr>
                <a:srgbClr val="007FA3"/>
              </a:buClr>
              <a:buFont typeface="Arial"/>
              <a:buNone/>
              <a:defRPr sz="1400" b="0" i="0" u="none" strike="noStrike" cap="none">
                <a:solidFill>
                  <a:srgbClr val="888888"/>
                </a:solidFill>
                <a:latin typeface="Arial"/>
                <a:ea typeface="Arial"/>
                <a:cs typeface="Arial"/>
                <a:sym typeface="Arial"/>
              </a:defRPr>
            </a:lvl4pPr>
            <a:lvl5pPr marL="1828800" marR="0" lvl="4" indent="0" algn="l" rtl="0">
              <a:spcBef>
                <a:spcPts val="600"/>
              </a:spcBef>
              <a:buClr>
                <a:srgbClr val="007FA3"/>
              </a:buClr>
              <a:buFont typeface="Arial"/>
              <a:buNone/>
              <a:defRPr sz="1400" b="0" i="0" u="none" strike="noStrike" cap="none">
                <a:solidFill>
                  <a:srgbClr val="888888"/>
                </a:solidFill>
                <a:latin typeface="Arial"/>
                <a:ea typeface="Arial"/>
                <a:cs typeface="Arial"/>
                <a:sym typeface="Arial"/>
              </a:defRPr>
            </a:lvl5pPr>
            <a:lvl6pPr marL="2286000" marR="0" lvl="5"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6pPr>
            <a:lvl7pPr marL="2743200" marR="0" lvl="6"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7pPr>
            <a:lvl8pPr marL="3200400" marR="0" lvl="7"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8pPr>
            <a:lvl9pPr marL="3657600" marR="0" lvl="8"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9pPr>
          </a:lstStyle>
          <a:p>
            <a:endParaRPr dirty="0"/>
          </a:p>
        </p:txBody>
      </p:sp>
      <p:sp>
        <p:nvSpPr>
          <p:cNvPr id="72" name="Shape 72"/>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73" name="Shape 73"/>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add copyright">
    <p:spTree>
      <p:nvGrpSpPr>
        <p:cNvPr id="1" name="Shape 17"/>
        <p:cNvGrpSpPr/>
        <p:nvPr/>
      </p:nvGrpSpPr>
      <p:grpSpPr>
        <a:xfrm>
          <a:off x="0" y="0"/>
          <a:ext cx="0" cy="0"/>
          <a:chOff x="0" y="0"/>
          <a:chExt cx="0" cy="0"/>
        </a:xfrm>
      </p:grpSpPr>
      <p:sp>
        <p:nvSpPr>
          <p:cNvPr id="18" name="Shape 18"/>
          <p:cNvSpPr/>
          <p:nvPr/>
        </p:nvSpPr>
        <p:spPr>
          <a:xfrm>
            <a:off x="0" y="0"/>
            <a:ext cx="9144000" cy="3886200"/>
          </a:xfrm>
          <a:prstGeom prst="rect">
            <a:avLst/>
          </a:prstGeom>
          <a:solidFill>
            <a:srgbClr val="007FA3"/>
          </a:solidFill>
          <a:ln w="25400" cap="flat" cmpd="sng">
            <a:solidFill>
              <a:srgbClr val="007FA3"/>
            </a:solidFill>
            <a:prstDash val="solid"/>
            <a:round/>
            <a:headEnd type="none" w="med" len="med"/>
            <a:tailEnd type="none" w="med" len="med"/>
          </a:ln>
        </p:spPr>
        <p:txBody>
          <a:bodyPr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rgbClr val="FFFFFF"/>
              </a:solidFill>
              <a:effectLst/>
              <a:uLnTx/>
              <a:uFillTx/>
              <a:latin typeface="Arial"/>
              <a:ea typeface="Arial"/>
              <a:cs typeface="Arial"/>
              <a:sym typeface="Arial"/>
            </a:endParaRPr>
          </a:p>
        </p:txBody>
      </p:sp>
      <p:sp>
        <p:nvSpPr>
          <p:cNvPr id="19" name="Title Placeholder"/>
          <p:cNvSpPr txBox="1">
            <a:spLocks noGrp="1"/>
          </p:cNvSpPr>
          <p:nvPr>
            <p:ph type="ctrTitle"/>
          </p:nvPr>
        </p:nvSpPr>
        <p:spPr>
          <a:xfrm>
            <a:off x="685800" y="762000"/>
            <a:ext cx="7772400" cy="2838451"/>
          </a:xfrm>
          <a:prstGeom prst="rect">
            <a:avLst/>
          </a:prstGeom>
          <a:noFill/>
          <a:ln>
            <a:noFill/>
          </a:ln>
        </p:spPr>
        <p:txBody>
          <a:bodyPr lIns="91425" tIns="91425" rIns="91425" bIns="91425" anchor="b" anchorCtr="0"/>
          <a:lstStyle>
            <a:lvl1pPr marL="0" marR="0" lvl="0" indent="0" algn="l" rtl="0">
              <a:lnSpc>
                <a:spcPct val="100000"/>
              </a:lnSpc>
              <a:spcBef>
                <a:spcPts val="0"/>
              </a:spcBef>
              <a:buClr>
                <a:schemeClr val="lt1"/>
              </a:buClr>
              <a:buFont typeface="Times New Roman"/>
              <a:buNone/>
              <a:defRPr sz="3600" b="1" i="0" u="none" strike="noStrike" cap="none">
                <a:solidFill>
                  <a:schemeClr val="lt1"/>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0" name="Content Placeholder"/>
          <p:cNvSpPr txBox="1">
            <a:spLocks noGrp="1"/>
          </p:cNvSpPr>
          <p:nvPr>
            <p:ph type="subTitle" idx="1"/>
          </p:nvPr>
        </p:nvSpPr>
        <p:spPr>
          <a:xfrm>
            <a:off x="674687" y="3962400"/>
            <a:ext cx="7794625" cy="175260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400" b="0" i="0" u="none" strike="noStrike" cap="none">
                <a:solidFill>
                  <a:schemeClr val="dk1"/>
                </a:solidFill>
                <a:latin typeface="+mn-lt"/>
                <a:ea typeface="Arial"/>
                <a:cs typeface="Arial"/>
                <a:sym typeface="Arial"/>
              </a:defRPr>
            </a:lvl1pPr>
            <a:lvl2pPr marL="457200" marR="0" lvl="1"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2pPr>
            <a:lvl3pPr marL="914400" marR="0" lvl="2" indent="0" algn="ctr" rtl="0">
              <a:spcBef>
                <a:spcPts val="600"/>
              </a:spcBef>
              <a:buClr>
                <a:srgbClr val="007FA3"/>
              </a:buClr>
              <a:buFont typeface="Noto Sans Symbols"/>
              <a:buNone/>
              <a:defRPr sz="1600" b="0" i="0" u="none" strike="noStrike" cap="none">
                <a:solidFill>
                  <a:srgbClr val="888888"/>
                </a:solidFill>
                <a:latin typeface="Arial"/>
                <a:ea typeface="Arial"/>
                <a:cs typeface="Arial"/>
                <a:sym typeface="Arial"/>
              </a:defRPr>
            </a:lvl3pPr>
            <a:lvl4pPr marL="1371600" marR="0" lvl="3"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4pPr>
            <a:lvl5pPr marL="1828800" marR="0" lvl="4"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5pPr>
            <a:lvl6pPr marL="2286000" marR="0" lvl="5"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6pPr>
            <a:lvl7pPr marL="2743200" marR="0" lvl="6"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7pPr>
            <a:lvl8pPr marL="3200400" marR="0" lvl="7"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8pPr>
            <a:lvl9pPr marL="3657600" marR="0" lvl="8"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9pPr>
          </a:lstStyle>
          <a:p>
            <a:endParaRPr dirty="0"/>
          </a:p>
        </p:txBody>
      </p:sp>
      <p:sp>
        <p:nvSpPr>
          <p:cNvPr id="22" name="Shape 22"/>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sz="900" b="0" i="0" u="none" strike="noStrike" kern="0" cap="none" spc="0" normalizeH="0" baseline="0" noProof="0" dirty="0">
              <a:ln>
                <a:noFill/>
              </a:ln>
              <a:solidFill>
                <a:srgbClr val="FFFFFF"/>
              </a:solidFill>
              <a:effectLst/>
              <a:uLnTx/>
              <a:uFillTx/>
              <a:latin typeface="Arial"/>
              <a:cs typeface="Arial"/>
              <a:sym typeface="Arial"/>
            </a:endParaRPr>
          </a:p>
        </p:txBody>
      </p:sp>
      <p:sp>
        <p:nvSpPr>
          <p:cNvPr id="23" name="Shape 23"/>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defTabSz="914400" rtl="0" eaLnBrk="1" fontAlgn="auto" latinLnBrk="0" hangingPunct="1">
              <a:lnSpc>
                <a:spcPct val="100000"/>
              </a:lnSpc>
              <a:spcBef>
                <a:spcPts val="0"/>
              </a:spcBef>
              <a:spcAft>
                <a:spcPts val="0"/>
              </a:spcAft>
              <a:buClrTx/>
              <a:buSzPct val="25000"/>
              <a:buFontTx/>
              <a:buNone/>
              <a:tabLst/>
              <a:defRPr/>
            </a:pPr>
            <a:fld id="{00000000-1234-1234-1234-123412341234}" type="slidenum">
              <a:rPr kumimoji="0" lang="en-US" sz="900" b="0" i="0" u="none" strike="noStrike" kern="0" cap="none" spc="0" normalizeH="0" baseline="0" noProof="0">
                <a:ln>
                  <a:noFill/>
                </a:ln>
                <a:solidFill>
                  <a:srgbClr val="FFFFFF"/>
                </a:solidFill>
                <a:effectLst/>
                <a:uLnTx/>
                <a:uFillTx/>
                <a:latin typeface="Arial"/>
                <a:ea typeface="Arial"/>
                <a:cs typeface="Arial"/>
                <a:sym typeface="Arial"/>
              </a:rPr>
              <a:pPr marL="0" marR="0" lvl="0" indent="0" algn="r" defTabSz="914400" rtl="0" eaLnBrk="1" fontAlgn="auto" latinLnBrk="0" hangingPunct="1">
                <a:lnSpc>
                  <a:spcPct val="100000"/>
                </a:lnSpc>
                <a:spcBef>
                  <a:spcPts val="0"/>
                </a:spcBef>
                <a:spcAft>
                  <a:spcPts val="0"/>
                </a:spcAft>
                <a:buClrTx/>
                <a:buSzPct val="25000"/>
                <a:buFontTx/>
                <a:buNone/>
                <a:tabLst/>
                <a:defRPr/>
              </a:pPr>
              <a:t>‹#›</a:t>
            </a:fld>
            <a:endParaRPr kumimoji="0" lang="en-US" sz="900" b="0" i="0" u="none" strike="noStrike" kern="0" cap="none" spc="0" normalizeH="0" baseline="0" noProof="0" dirty="0">
              <a:ln>
                <a:noFill/>
              </a:ln>
              <a:solidFill>
                <a:srgbClr val="FFFFFF"/>
              </a:solidFill>
              <a:effectLst/>
              <a:uLnTx/>
              <a:uFillTx/>
              <a:latin typeface="Arial"/>
              <a:ea typeface="Arial"/>
              <a:cs typeface="Arial"/>
              <a:sym typeface="Arial"/>
            </a:endParaRPr>
          </a:p>
        </p:txBody>
      </p:sp>
    </p:spTree>
    <p:extLst>
      <p:ext uri="{BB962C8B-B14F-4D97-AF65-F5344CB8AC3E}">
        <p14:creationId xmlns:p14="http://schemas.microsoft.com/office/powerpoint/2010/main" val="42159409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Shape 24"/>
        <p:cNvGrpSpPr/>
        <p:nvPr/>
      </p:nvGrpSpPr>
      <p:grpSpPr>
        <a:xfrm>
          <a:off x="0" y="0"/>
          <a:ext cx="0" cy="0"/>
          <a:chOff x="0" y="0"/>
          <a:chExt cx="0" cy="0"/>
        </a:xfrm>
      </p:grpSpPr>
      <p:sp>
        <p:nvSpPr>
          <p:cNvPr id="25"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4" name="Content Placeholder 3">
            <a:extLst>
              <a:ext uri="{FF2B5EF4-FFF2-40B4-BE49-F238E27FC236}">
                <a16:creationId xmlns:a16="http://schemas.microsoft.com/office/drawing/2014/main" id="{00F45AE3-EB76-41DE-97B2-CFE79B73D3C6}"/>
              </a:ext>
            </a:extLst>
          </p:cNvPr>
          <p:cNvSpPr>
            <a:spLocks noGrp="1"/>
          </p:cNvSpPr>
          <p:nvPr>
            <p:ph sz="quarter" idx="13"/>
          </p:nvPr>
        </p:nvSpPr>
        <p:spPr>
          <a:xfrm>
            <a:off x="457200" y="1554920"/>
            <a:ext cx="8232775" cy="4663335"/>
          </a:xfrm>
        </p:spPr>
        <p:txBody>
          <a:bodyPr/>
          <a:lstStyle>
            <a:lvl1pPr indent="-255600">
              <a:defRPr sz="2400">
                <a:latin typeface="+mn-lt"/>
              </a:defRPr>
            </a:lvl1pPr>
            <a:lvl2pPr indent="-284400">
              <a:defRPr sz="2400">
                <a:latin typeface="+mn-lt"/>
              </a:defRPr>
            </a:lvl2pPr>
            <a:lvl3pPr indent="-230400">
              <a:defRPr sz="2400">
                <a:latin typeface="+mn-lt"/>
              </a:defRPr>
            </a:lvl3pPr>
            <a:lvl4pPr indent="-230400">
              <a:defRPr sz="2400">
                <a:latin typeface="+mn-lt"/>
              </a:defRPr>
            </a:lvl4pPr>
            <a:lvl5pPr indent="-230400">
              <a:defRPr sz="2400">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8" name="Shape 28"/>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29" name="Shape 29"/>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and Two Content">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4" name="Content Placeholder 3">
            <a:extLst>
              <a:ext uri="{FF2B5EF4-FFF2-40B4-BE49-F238E27FC236}">
                <a16:creationId xmlns:a16="http://schemas.microsoft.com/office/drawing/2014/main" id="{211BB07C-705F-4113-A2C5-779D6EA64D97}"/>
              </a:ext>
            </a:extLst>
          </p:cNvPr>
          <p:cNvSpPr>
            <a:spLocks noGrp="1"/>
          </p:cNvSpPr>
          <p:nvPr>
            <p:ph sz="quarter" idx="13"/>
          </p:nvPr>
        </p:nvSpPr>
        <p:spPr>
          <a:xfrm>
            <a:off x="457200" y="1556327"/>
            <a:ext cx="8229600" cy="2267528"/>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6">
            <a:extLst>
              <a:ext uri="{FF2B5EF4-FFF2-40B4-BE49-F238E27FC236}">
                <a16:creationId xmlns:a16="http://schemas.microsoft.com/office/drawing/2014/main" id="{820D01C0-4FD2-4065-9EC3-96A308398288}"/>
              </a:ext>
            </a:extLst>
          </p:cNvPr>
          <p:cNvSpPr>
            <a:spLocks noGrp="1"/>
          </p:cNvSpPr>
          <p:nvPr>
            <p:ph sz="quarter" idx="14"/>
          </p:nvPr>
        </p:nvSpPr>
        <p:spPr>
          <a:xfrm>
            <a:off x="457200" y="3971925"/>
            <a:ext cx="8229600" cy="2105025"/>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Three Content">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3" name="Content Placeholder 2">
            <a:extLst>
              <a:ext uri="{FF2B5EF4-FFF2-40B4-BE49-F238E27FC236}">
                <a16:creationId xmlns:a16="http://schemas.microsoft.com/office/drawing/2014/main" id="{6F503D41-401A-43DB-9BC0-38F51965B892}"/>
              </a:ext>
            </a:extLst>
          </p:cNvPr>
          <p:cNvSpPr>
            <a:spLocks noGrp="1"/>
          </p:cNvSpPr>
          <p:nvPr>
            <p:ph sz="quarter" idx="15"/>
          </p:nvPr>
        </p:nvSpPr>
        <p:spPr>
          <a:xfrm>
            <a:off x="457200" y="1556327"/>
            <a:ext cx="3635375" cy="4520623"/>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211BB07C-705F-4113-A2C5-779D6EA64D97}"/>
              </a:ext>
            </a:extLst>
          </p:cNvPr>
          <p:cNvSpPr>
            <a:spLocks noGrp="1"/>
          </p:cNvSpPr>
          <p:nvPr>
            <p:ph sz="quarter" idx="13"/>
          </p:nvPr>
        </p:nvSpPr>
        <p:spPr>
          <a:xfrm>
            <a:off x="4234542" y="1556327"/>
            <a:ext cx="4452257" cy="2267528"/>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6">
            <a:extLst>
              <a:ext uri="{FF2B5EF4-FFF2-40B4-BE49-F238E27FC236}">
                <a16:creationId xmlns:a16="http://schemas.microsoft.com/office/drawing/2014/main" id="{820D01C0-4FD2-4065-9EC3-96A308398288}"/>
              </a:ext>
            </a:extLst>
          </p:cNvPr>
          <p:cNvSpPr>
            <a:spLocks noGrp="1"/>
          </p:cNvSpPr>
          <p:nvPr>
            <p:ph sz="quarter" idx="14"/>
          </p:nvPr>
        </p:nvSpPr>
        <p:spPr>
          <a:xfrm>
            <a:off x="4234542" y="3971925"/>
            <a:ext cx="4452258" cy="2105025"/>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27690625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Two Columns">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8" name="Content Placeholder 7">
            <a:extLst>
              <a:ext uri="{FF2B5EF4-FFF2-40B4-BE49-F238E27FC236}">
                <a16:creationId xmlns:a16="http://schemas.microsoft.com/office/drawing/2014/main" id="{82CB7AFE-9851-46A0-B2FB-0A5EE6AEFCA6}"/>
              </a:ext>
            </a:extLst>
          </p:cNvPr>
          <p:cNvSpPr>
            <a:spLocks noGrp="1"/>
          </p:cNvSpPr>
          <p:nvPr>
            <p:ph sz="quarter" idx="13"/>
          </p:nvPr>
        </p:nvSpPr>
        <p:spPr>
          <a:xfrm>
            <a:off x="457200" y="1552575"/>
            <a:ext cx="3991970" cy="44386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7">
            <a:extLst>
              <a:ext uri="{FF2B5EF4-FFF2-40B4-BE49-F238E27FC236}">
                <a16:creationId xmlns:a16="http://schemas.microsoft.com/office/drawing/2014/main" id="{75D3A394-A5AF-478E-AC3D-2714CFF806D2}"/>
              </a:ext>
            </a:extLst>
          </p:cNvPr>
          <p:cNvSpPr>
            <a:spLocks noGrp="1"/>
          </p:cNvSpPr>
          <p:nvPr>
            <p:ph sz="quarter" idx="14"/>
          </p:nvPr>
        </p:nvSpPr>
        <p:spPr>
          <a:xfrm>
            <a:off x="4694830" y="1552575"/>
            <a:ext cx="3991970" cy="44386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41261101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Three Columns">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16" name="Content Placeholder 7">
            <a:extLst>
              <a:ext uri="{FF2B5EF4-FFF2-40B4-BE49-F238E27FC236}">
                <a16:creationId xmlns:a16="http://schemas.microsoft.com/office/drawing/2014/main" id="{75D3A394-A5AF-478E-AC3D-2714CFF806D2}"/>
              </a:ext>
            </a:extLst>
          </p:cNvPr>
          <p:cNvSpPr>
            <a:spLocks noGrp="1"/>
          </p:cNvSpPr>
          <p:nvPr>
            <p:ph sz="quarter" idx="14"/>
          </p:nvPr>
        </p:nvSpPr>
        <p:spPr>
          <a:xfrm>
            <a:off x="457201" y="1552575"/>
            <a:ext cx="2595603" cy="44386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a:extLst>
              <a:ext uri="{FF2B5EF4-FFF2-40B4-BE49-F238E27FC236}">
                <a16:creationId xmlns:a16="http://schemas.microsoft.com/office/drawing/2014/main" id="{82CB7AFE-9851-46A0-B2FB-0A5EE6AEFCA6}"/>
              </a:ext>
            </a:extLst>
          </p:cNvPr>
          <p:cNvSpPr>
            <a:spLocks noGrp="1"/>
          </p:cNvSpPr>
          <p:nvPr>
            <p:ph sz="quarter" idx="13"/>
          </p:nvPr>
        </p:nvSpPr>
        <p:spPr>
          <a:xfrm>
            <a:off x="3274199" y="1552575"/>
            <a:ext cx="2595602" cy="44386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7">
            <a:extLst>
              <a:ext uri="{FF2B5EF4-FFF2-40B4-BE49-F238E27FC236}">
                <a16:creationId xmlns:a16="http://schemas.microsoft.com/office/drawing/2014/main" id="{5D721EFE-2C28-4C54-8BB9-3FCF3DECD16D}"/>
              </a:ext>
            </a:extLst>
          </p:cNvPr>
          <p:cNvSpPr>
            <a:spLocks noGrp="1"/>
          </p:cNvSpPr>
          <p:nvPr>
            <p:ph sz="quarter" idx="15"/>
          </p:nvPr>
        </p:nvSpPr>
        <p:spPr>
          <a:xfrm>
            <a:off x="6091197" y="1552575"/>
            <a:ext cx="2595603" cy="44386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41644338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Four Content">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8" name="Content Placeholder 7">
            <a:extLst>
              <a:ext uri="{FF2B5EF4-FFF2-40B4-BE49-F238E27FC236}">
                <a16:creationId xmlns:a16="http://schemas.microsoft.com/office/drawing/2014/main" id="{82CB7AFE-9851-46A0-B2FB-0A5EE6AEFCA6}"/>
              </a:ext>
            </a:extLst>
          </p:cNvPr>
          <p:cNvSpPr>
            <a:spLocks noGrp="1"/>
          </p:cNvSpPr>
          <p:nvPr>
            <p:ph sz="quarter" idx="13"/>
          </p:nvPr>
        </p:nvSpPr>
        <p:spPr>
          <a:xfrm>
            <a:off x="457200" y="1552575"/>
            <a:ext cx="1885950" cy="44386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7">
            <a:extLst>
              <a:ext uri="{FF2B5EF4-FFF2-40B4-BE49-F238E27FC236}">
                <a16:creationId xmlns:a16="http://schemas.microsoft.com/office/drawing/2014/main" id="{75D3A394-A5AF-478E-AC3D-2714CFF806D2}"/>
              </a:ext>
            </a:extLst>
          </p:cNvPr>
          <p:cNvSpPr>
            <a:spLocks noGrp="1"/>
          </p:cNvSpPr>
          <p:nvPr>
            <p:ph sz="quarter" idx="14"/>
          </p:nvPr>
        </p:nvSpPr>
        <p:spPr>
          <a:xfrm>
            <a:off x="2572593" y="1552575"/>
            <a:ext cx="1885950" cy="44386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7">
            <a:extLst>
              <a:ext uri="{FF2B5EF4-FFF2-40B4-BE49-F238E27FC236}">
                <a16:creationId xmlns:a16="http://schemas.microsoft.com/office/drawing/2014/main" id="{5D721EFE-2C28-4C54-8BB9-3FCF3DECD16D}"/>
              </a:ext>
            </a:extLst>
          </p:cNvPr>
          <p:cNvSpPr>
            <a:spLocks noGrp="1"/>
          </p:cNvSpPr>
          <p:nvPr>
            <p:ph sz="quarter" idx="15"/>
          </p:nvPr>
        </p:nvSpPr>
        <p:spPr>
          <a:xfrm>
            <a:off x="4687986" y="1552575"/>
            <a:ext cx="1885950" cy="44386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7">
            <a:extLst>
              <a:ext uri="{FF2B5EF4-FFF2-40B4-BE49-F238E27FC236}">
                <a16:creationId xmlns:a16="http://schemas.microsoft.com/office/drawing/2014/main" id="{99D20A0E-9225-48FB-91AF-C7D8DE4D66F4}"/>
              </a:ext>
            </a:extLst>
          </p:cNvPr>
          <p:cNvSpPr>
            <a:spLocks noGrp="1"/>
          </p:cNvSpPr>
          <p:nvPr>
            <p:ph sz="quarter" idx="16"/>
          </p:nvPr>
        </p:nvSpPr>
        <p:spPr>
          <a:xfrm>
            <a:off x="6803378" y="1552575"/>
            <a:ext cx="1885950" cy="44386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30112147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and Four Content">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8" name="Content Placeholder 7">
            <a:extLst>
              <a:ext uri="{FF2B5EF4-FFF2-40B4-BE49-F238E27FC236}">
                <a16:creationId xmlns:a16="http://schemas.microsoft.com/office/drawing/2014/main" id="{82CB7AFE-9851-46A0-B2FB-0A5EE6AEFCA6}"/>
              </a:ext>
            </a:extLst>
          </p:cNvPr>
          <p:cNvSpPr>
            <a:spLocks noGrp="1"/>
          </p:cNvSpPr>
          <p:nvPr>
            <p:ph sz="quarter" idx="13"/>
          </p:nvPr>
        </p:nvSpPr>
        <p:spPr>
          <a:xfrm>
            <a:off x="457200" y="1552575"/>
            <a:ext cx="8232128" cy="101670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7">
            <a:extLst>
              <a:ext uri="{FF2B5EF4-FFF2-40B4-BE49-F238E27FC236}">
                <a16:creationId xmlns:a16="http://schemas.microsoft.com/office/drawing/2014/main" id="{75D3A394-A5AF-478E-AC3D-2714CFF806D2}"/>
              </a:ext>
            </a:extLst>
          </p:cNvPr>
          <p:cNvSpPr>
            <a:spLocks noGrp="1"/>
          </p:cNvSpPr>
          <p:nvPr>
            <p:ph sz="quarter" idx="14"/>
          </p:nvPr>
        </p:nvSpPr>
        <p:spPr>
          <a:xfrm>
            <a:off x="457200" y="2809199"/>
            <a:ext cx="8232128" cy="1016701"/>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7">
            <a:extLst>
              <a:ext uri="{FF2B5EF4-FFF2-40B4-BE49-F238E27FC236}">
                <a16:creationId xmlns:a16="http://schemas.microsoft.com/office/drawing/2014/main" id="{5D721EFE-2C28-4C54-8BB9-3FCF3DECD16D}"/>
              </a:ext>
            </a:extLst>
          </p:cNvPr>
          <p:cNvSpPr>
            <a:spLocks noGrp="1"/>
          </p:cNvSpPr>
          <p:nvPr>
            <p:ph sz="quarter" idx="15"/>
          </p:nvPr>
        </p:nvSpPr>
        <p:spPr>
          <a:xfrm>
            <a:off x="457200" y="4065823"/>
            <a:ext cx="8232128" cy="847371"/>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7">
            <a:extLst>
              <a:ext uri="{FF2B5EF4-FFF2-40B4-BE49-F238E27FC236}">
                <a16:creationId xmlns:a16="http://schemas.microsoft.com/office/drawing/2014/main" id="{99D20A0E-9225-48FB-91AF-C7D8DE4D66F4}"/>
              </a:ext>
            </a:extLst>
          </p:cNvPr>
          <p:cNvSpPr>
            <a:spLocks noGrp="1"/>
          </p:cNvSpPr>
          <p:nvPr>
            <p:ph sz="quarter" idx="16"/>
          </p:nvPr>
        </p:nvSpPr>
        <p:spPr>
          <a:xfrm>
            <a:off x="457200" y="5153117"/>
            <a:ext cx="8232128" cy="838108"/>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1222575233"/>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13" Type="http://schemas.openxmlformats.org/officeDocument/2006/relationships/slideLayout" Target="../slideLayouts/slideLayout14.xml"/><Relationship Id="rId18" Type="http://schemas.openxmlformats.org/officeDocument/2006/relationships/image" Target="../media/image1.jpg"/><Relationship Id="rId3" Type="http://schemas.openxmlformats.org/officeDocument/2006/relationships/slideLayout" Target="../slideLayouts/slideLayout4.xml"/><Relationship Id="rId7" Type="http://schemas.openxmlformats.org/officeDocument/2006/relationships/slideLayout" Target="../slideLayouts/slideLayout8.xml"/><Relationship Id="rId12" Type="http://schemas.openxmlformats.org/officeDocument/2006/relationships/slideLayout" Target="../slideLayouts/slideLayout13.xml"/><Relationship Id="rId17" Type="http://schemas.openxmlformats.org/officeDocument/2006/relationships/theme" Target="../theme/theme2.xml"/><Relationship Id="rId2" Type="http://schemas.openxmlformats.org/officeDocument/2006/relationships/slideLayout" Target="../slideLayouts/slideLayout3.xml"/><Relationship Id="rId16" Type="http://schemas.openxmlformats.org/officeDocument/2006/relationships/slideLayout" Target="../slideLayouts/slideLayout17.xml"/><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slideLayout" Target="../slideLayouts/slideLayout12.xml"/><Relationship Id="rId5" Type="http://schemas.openxmlformats.org/officeDocument/2006/relationships/slideLayout" Target="../slideLayouts/slideLayout6.xml"/><Relationship Id="rId15" Type="http://schemas.openxmlformats.org/officeDocument/2006/relationships/slideLayout" Target="../slideLayouts/slideLayout16.xml"/><Relationship Id="rId10" Type="http://schemas.openxmlformats.org/officeDocument/2006/relationships/slideLayout" Target="../slideLayouts/slideLayout11.xml"/><Relationship Id="rId4" Type="http://schemas.openxmlformats.org/officeDocument/2006/relationships/slideLayout" Target="../slideLayouts/slideLayout5.xml"/><Relationship Id="rId9" Type="http://schemas.openxmlformats.org/officeDocument/2006/relationships/slideLayout" Target="../slideLayouts/slideLayout10.xml"/><Relationship Id="rId14"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sz="3600" dirty="0">
                <a:latin typeface="+mj-lt"/>
              </a:rPr>
              <a:t>Click to add title</a:t>
            </a:r>
            <a:endParaRPr dirty="0"/>
          </a:p>
        </p:txBody>
      </p:sp>
      <p:sp>
        <p:nvSpPr>
          <p:cNvPr id="11" name="Shape 11"/>
          <p:cNvSpPr txBox="1">
            <a:spLocks noGrp="1"/>
          </p:cNvSpPr>
          <p:nvPr>
            <p:ph type="body" idx="1"/>
          </p:nvPr>
        </p:nvSpPr>
        <p:spPr>
          <a:xfrm>
            <a:off x="457200" y="1600200"/>
            <a:ext cx="8229600" cy="4428411"/>
          </a:xfrm>
          <a:prstGeom prst="rect">
            <a:avLst/>
          </a:prstGeom>
          <a:noFill/>
          <a:ln>
            <a:noFill/>
          </a:ln>
        </p:spPr>
        <p:txBody>
          <a:bodyPr lIns="91425" tIns="91425" rIns="91425" bIns="91425" anchor="t" anchorCtr="0"/>
          <a:lstStyle>
            <a:lvl1pPr marL="256032" marR="0" lvl="0" indent="-1544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13" name="Shape 1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tx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pPr>
              <a:defRPr/>
            </a:pPr>
            <a:endParaRPr lang="en-US" dirty="0">
              <a:solidFill>
                <a:schemeClr val="tx1"/>
              </a:solidFill>
            </a:endParaRPr>
          </a:p>
        </p:txBody>
      </p:sp>
      <p:sp>
        <p:nvSpPr>
          <p:cNvPr id="14" name="Shape 1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lvl1pPr>
              <a:defRPr>
                <a:solidFill>
                  <a:schemeClr val="tx1"/>
                </a:solidFill>
              </a:defRPr>
            </a:lvl1pPr>
          </a:lstStyle>
          <a:p>
            <a:pPr algn="r">
              <a:buSzPct val="25000"/>
              <a:defRPr/>
            </a:pPr>
            <a:fld id="{00000000-1234-1234-1234-123412341234}" type="slidenum">
              <a:rPr lang="en-US" sz="900" smtClean="0"/>
              <a:pPr algn="r">
                <a:buSzPct val="25000"/>
                <a:defRPr/>
              </a:pPr>
              <a:t>‹#›</a:t>
            </a:fld>
            <a:endParaRPr lang="en-US" sz="900" dirty="0"/>
          </a:p>
        </p:txBody>
      </p:sp>
    </p:spTree>
    <p:extLst>
      <p:ext uri="{BB962C8B-B14F-4D97-AF65-F5344CB8AC3E}">
        <p14:creationId xmlns:p14="http://schemas.microsoft.com/office/powerpoint/2010/main" val="3246644562"/>
      </p:ext>
    </p:extLst>
  </p:cSld>
  <p:clrMap bg1="lt1" tx1="dk1" bg2="dk2" tx2="lt2" accent1="accent1" accent2="accent2" accent3="accent3" accent4="accent4" accent5="accent5" accent6="accent6" hlink="hlink" folHlink="folHlink"/>
  <p:sldLayoutIdLst>
    <p:sldLayoutId id="2147483675" r:id="rId1"/>
  </p:sldLayoutIdLst>
  <p:hf sldNum="0" hd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3600" b="0" i="0" u="none" strike="noStrike" cap="none">
          <a:solidFill>
            <a:srgbClr val="000000"/>
          </a:solidFill>
          <a:latin typeface="+mj-lt"/>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6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sz="3600" dirty="0">
                <a:latin typeface="+mj-lt"/>
              </a:rPr>
              <a:t>Click to add title</a:t>
            </a:r>
            <a:endParaRPr dirty="0"/>
          </a:p>
        </p:txBody>
      </p:sp>
      <p:sp>
        <p:nvSpPr>
          <p:cNvPr id="11" name="Content Placeholder"/>
          <p:cNvSpPr txBox="1">
            <a:spLocks noGrp="1"/>
          </p:cNvSpPr>
          <p:nvPr>
            <p:ph type="body" idx="1"/>
          </p:nvPr>
        </p:nvSpPr>
        <p:spPr>
          <a:xfrm>
            <a:off x="457200" y="1600200"/>
            <a:ext cx="8229600" cy="4428411"/>
          </a:xfrm>
          <a:prstGeom prst="rect">
            <a:avLst/>
          </a:prstGeom>
          <a:noFill/>
          <a:ln>
            <a:noFill/>
          </a:ln>
        </p:spPr>
        <p:txBody>
          <a:bodyPr lIns="91425" tIns="91425" rIns="91425" bIns="91425" anchor="t" anchorCtr="0"/>
          <a:lstStyle>
            <a:lvl1pPr marL="256032" marR="0" lvl="0" indent="-1544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16" name="Copyright"/>
          <p:cNvSpPr txBox="1"/>
          <p:nvPr/>
        </p:nvSpPr>
        <p:spPr>
          <a:xfrm>
            <a:off x="1600200" y="6429344"/>
            <a:ext cx="7162799" cy="200054"/>
          </a:xfrm>
          <a:prstGeom prst="rect">
            <a:avLst/>
          </a:prstGeom>
          <a:noFill/>
          <a:ln>
            <a:noFill/>
          </a:ln>
        </p:spPr>
        <p:txBody>
          <a:bodyPr lIns="91425" tIns="45700" rIns="91425" bIns="45700" anchor="ctr" anchorCtr="0">
            <a:noAutofit/>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altLang="en-US" sz="1200" b="0" dirty="0">
                <a:latin typeface="Verdana"/>
                <a:ea typeface="Verdana" panose="020B0604030504040204" pitchFamily="34" charset="0"/>
                <a:cs typeface="Verdana" panose="020B0604030504040204" pitchFamily="34" charset="0"/>
              </a:rPr>
              <a:t>Copyright © 2025, 2021, 2018 Pearson Education, Inc. All Rights Reserved</a:t>
            </a:r>
          </a:p>
        </p:txBody>
      </p:sp>
      <p:sp>
        <p:nvSpPr>
          <p:cNvPr id="13" name="Shape 1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14" name="Shape 1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pic>
        <p:nvPicPr>
          <p:cNvPr id="8" name="Picture Placeholder 21" descr="Pearson Logo">
            <a:extLst>
              <a:ext uri="{FF2B5EF4-FFF2-40B4-BE49-F238E27FC236}">
                <a16:creationId xmlns:a16="http://schemas.microsoft.com/office/drawing/2014/main" id="{9482BDEB-84DF-4344-AD30-389884976DF6}"/>
              </a:ext>
            </a:extLst>
          </p:cNvPr>
          <p:cNvPicPr>
            <a:picLocks noChangeAspect="1"/>
          </p:cNvPicPr>
          <p:nvPr userDrawn="1"/>
        </p:nvPicPr>
        <p:blipFill>
          <a:blip r:embed="rId18"/>
          <a:srcRect t="22152" b="22152"/>
          <a:stretch>
            <a:fillRect/>
          </a:stretch>
        </p:blipFill>
        <p:spPr>
          <a:xfrm>
            <a:off x="315677" y="6420639"/>
            <a:ext cx="1176574" cy="296443"/>
          </a:xfrm>
          <a:prstGeom prst="rect">
            <a:avLst/>
          </a:prstGeom>
        </p:spPr>
      </p:pic>
    </p:spTree>
  </p:cSld>
  <p:clrMap bg1="lt1" tx1="dk1" bg2="dk2" tx2="lt2" accent1="accent1" accent2="accent2" accent3="accent3" accent4="accent4" accent5="accent5" accent6="accent6" hlink="hlink" folHlink="folHlink"/>
  <p:sldLayoutIdLst>
    <p:sldLayoutId id="2147483664" r:id="rId1"/>
    <p:sldLayoutId id="2147483649" r:id="rId2"/>
    <p:sldLayoutId id="2147483650" r:id="rId3"/>
    <p:sldLayoutId id="2147483676" r:id="rId4"/>
    <p:sldLayoutId id="2147483677" r:id="rId5"/>
    <p:sldLayoutId id="2147483678" r:id="rId6"/>
    <p:sldLayoutId id="2147483679" r:id="rId7"/>
    <p:sldLayoutId id="2147483681" r:id="rId8"/>
    <p:sldLayoutId id="2147483680" r:id="rId9"/>
    <p:sldLayoutId id="2147483671" r:id="rId10"/>
    <p:sldLayoutId id="2147483673" r:id="rId11"/>
    <p:sldLayoutId id="2147483682" r:id="rId12"/>
    <p:sldLayoutId id="2147483683" r:id="rId13"/>
    <p:sldLayoutId id="2147483670" r:id="rId14"/>
    <p:sldLayoutId id="2147483669" r:id="rId15"/>
    <p:sldLayoutId id="2147483655" r:id="rId16"/>
  </p:sldLayoutIdLst>
  <p:hf sldNum="0" hd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3600" b="0" i="0" u="none" strike="noStrike" cap="none">
          <a:solidFill>
            <a:srgbClr val="000000"/>
          </a:solidFill>
          <a:latin typeface="+mj-lt"/>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mn-lt"/>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jpg"/></Relationships>
</file>

<file path=ppt/slides/_rels/slide1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13.xml"/><Relationship Id="rId5" Type="http://schemas.openxmlformats.org/officeDocument/2006/relationships/image" Target="../media/image10.wmf"/><Relationship Id="rId4" Type="http://schemas.openxmlformats.org/officeDocument/2006/relationships/oleObject" Target="../embeddings/oleObject1.bin"/></Relationships>
</file>

<file path=ppt/slides/_rels/slide42.xml.rels><?xml version="1.0" encoding="UTF-8" standalone="yes"?>
<Relationships xmlns="http://schemas.openxmlformats.org/package/2006/relationships"><Relationship Id="rId8" Type="http://schemas.openxmlformats.org/officeDocument/2006/relationships/oleObject" Target="../embeddings/oleObject4.bin"/><Relationship Id="rId3" Type="http://schemas.openxmlformats.org/officeDocument/2006/relationships/oleObject" Target="../embeddings/oleObject2.bin"/><Relationship Id="rId7"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14.xml"/><Relationship Id="rId6" Type="http://schemas.openxmlformats.org/officeDocument/2006/relationships/image" Target="../media/image12.wmf"/><Relationship Id="rId11" Type="http://schemas.openxmlformats.org/officeDocument/2006/relationships/image" Target="../media/image15.wmf"/><Relationship Id="rId5" Type="http://schemas.openxmlformats.org/officeDocument/2006/relationships/oleObject" Target="../embeddings/oleObject3.bin"/><Relationship Id="rId10" Type="http://schemas.openxmlformats.org/officeDocument/2006/relationships/oleObject" Target="../embeddings/oleObject5.bin"/><Relationship Id="rId4" Type="http://schemas.openxmlformats.org/officeDocument/2006/relationships/image" Target="../media/image11.wmf"/><Relationship Id="rId9" Type="http://schemas.openxmlformats.org/officeDocument/2006/relationships/image" Target="../media/image14.wmf"/></Relationships>
</file>

<file path=ppt/slides/_rels/slide4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notesSlide" Target="../notesSlides/notesSlide14.xml"/><Relationship Id="rId1" Type="http://schemas.openxmlformats.org/officeDocument/2006/relationships/slideLayout" Target="../slideLayouts/slideLayout13.xml"/><Relationship Id="rId5" Type="http://schemas.openxmlformats.org/officeDocument/2006/relationships/image" Target="../media/image18.png"/><Relationship Id="rId4" Type="http://schemas.openxmlformats.org/officeDocument/2006/relationships/image" Target="../media/image17.wmf"/></Relationships>
</file>

<file path=ppt/slides/_rels/slide45.xml.rels><?xml version="1.0" encoding="UTF-8" standalone="yes"?>
<Relationships xmlns="http://schemas.openxmlformats.org/package/2006/relationships"><Relationship Id="rId3" Type="http://schemas.openxmlformats.org/officeDocument/2006/relationships/oleObject" Target="../embeddings/oleObject7.bin"/><Relationship Id="rId7"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14.xml"/><Relationship Id="rId6" Type="http://schemas.openxmlformats.org/officeDocument/2006/relationships/image" Target="../media/image20.wmf"/><Relationship Id="rId5" Type="http://schemas.openxmlformats.org/officeDocument/2006/relationships/oleObject" Target="../embeddings/oleObject8.bin"/><Relationship Id="rId4" Type="http://schemas.openxmlformats.org/officeDocument/2006/relationships/image" Target="../media/image19.wmf"/></Relationships>
</file>

<file path=ppt/slides/_rels/slide4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oleObject" Target="../embeddings/oleObject9.bin"/><Relationship Id="rId7"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13.xml"/><Relationship Id="rId6" Type="http://schemas.openxmlformats.org/officeDocument/2006/relationships/image" Target="../media/image26.wmf"/><Relationship Id="rId5" Type="http://schemas.openxmlformats.org/officeDocument/2006/relationships/oleObject" Target="../embeddings/oleObject10.bin"/><Relationship Id="rId4" Type="http://schemas.openxmlformats.org/officeDocument/2006/relationships/image" Target="../media/image25.wmf"/></Relationships>
</file>

<file path=ppt/slides/_rels/slide51.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notesSlide" Target="../notesSlides/notesSlide20.xml"/><Relationship Id="rId1" Type="http://schemas.openxmlformats.org/officeDocument/2006/relationships/slideLayout" Target="../slideLayouts/slideLayout4.xml"/><Relationship Id="rId6" Type="http://schemas.openxmlformats.org/officeDocument/2006/relationships/image" Target="../media/image29.wmf"/><Relationship Id="rId5" Type="http://schemas.openxmlformats.org/officeDocument/2006/relationships/oleObject" Target="../embeddings/oleObject12.bin"/><Relationship Id="rId4" Type="http://schemas.openxmlformats.org/officeDocument/2006/relationships/image" Target="../media/image28.wmf"/></Relationships>
</file>

<file path=ppt/slides/_rels/slide52.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notesSlide" Target="../notesSlides/notesSlide21.xml"/><Relationship Id="rId1" Type="http://schemas.openxmlformats.org/officeDocument/2006/relationships/slideLayout" Target="../slideLayouts/slideLayout13.xml"/><Relationship Id="rId5" Type="http://schemas.openxmlformats.org/officeDocument/2006/relationships/image" Target="../media/image31.png"/><Relationship Id="rId4" Type="http://schemas.openxmlformats.org/officeDocument/2006/relationships/image" Target="../media/image30.wmf"/></Relationships>
</file>

<file path=ppt/slides/_rels/slide53.xml.rels><?xml version="1.0" encoding="UTF-8" standalone="yes"?>
<Relationships xmlns="http://schemas.openxmlformats.org/package/2006/relationships"><Relationship Id="rId8" Type="http://schemas.openxmlformats.org/officeDocument/2006/relationships/image" Target="../media/image34.wmf"/><Relationship Id="rId13" Type="http://schemas.openxmlformats.org/officeDocument/2006/relationships/image" Target="../media/image37.png"/><Relationship Id="rId3" Type="http://schemas.openxmlformats.org/officeDocument/2006/relationships/oleObject" Target="../embeddings/oleObject14.bin"/><Relationship Id="rId7" Type="http://schemas.openxmlformats.org/officeDocument/2006/relationships/oleObject" Target="../embeddings/oleObject16.bin"/><Relationship Id="rId12" Type="http://schemas.openxmlformats.org/officeDocument/2006/relationships/image" Target="../media/image36.wmf"/><Relationship Id="rId2" Type="http://schemas.openxmlformats.org/officeDocument/2006/relationships/notesSlide" Target="../notesSlides/notesSlide22.xml"/><Relationship Id="rId1" Type="http://schemas.openxmlformats.org/officeDocument/2006/relationships/slideLayout" Target="../slideLayouts/slideLayout10.xml"/><Relationship Id="rId6" Type="http://schemas.openxmlformats.org/officeDocument/2006/relationships/image" Target="../media/image33.wmf"/><Relationship Id="rId11" Type="http://schemas.openxmlformats.org/officeDocument/2006/relationships/oleObject" Target="../embeddings/oleObject18.bin"/><Relationship Id="rId5" Type="http://schemas.openxmlformats.org/officeDocument/2006/relationships/oleObject" Target="../embeddings/oleObject15.bin"/><Relationship Id="rId10" Type="http://schemas.openxmlformats.org/officeDocument/2006/relationships/image" Target="../media/image35.wmf"/><Relationship Id="rId4" Type="http://schemas.openxmlformats.org/officeDocument/2006/relationships/image" Target="../media/image32.wmf"/><Relationship Id="rId9" Type="http://schemas.openxmlformats.org/officeDocument/2006/relationships/oleObject" Target="../embeddings/oleObject17.bin"/></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3.xml"/><Relationship Id="rId1" Type="http://schemas.openxmlformats.org/officeDocument/2006/relationships/slideLayout" Target="../slideLayouts/slideLayout4.xml"/><Relationship Id="rId4" Type="http://schemas.openxmlformats.org/officeDocument/2006/relationships/image" Target="../media/image39.sv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E98728-A241-43F4-95FF-6C49FEEA0911}"/>
              </a:ext>
              <a:ext uri="{C183D7F6-B498-43B3-948B-1728B52AA6E4}">
                <adec:decorative xmlns:adec="http://schemas.microsoft.com/office/drawing/2017/decorative" val="0"/>
              </a:ext>
            </a:extLst>
          </p:cNvPr>
          <p:cNvSpPr>
            <a:spLocks noGrp="1"/>
          </p:cNvSpPr>
          <p:nvPr>
            <p:ph type="title"/>
          </p:nvPr>
        </p:nvSpPr>
        <p:spPr>
          <a:xfrm>
            <a:off x="457199" y="187138"/>
            <a:ext cx="8229601" cy="613055"/>
          </a:xfrm>
        </p:spPr>
        <p:txBody>
          <a:bodyPr anchor="ctr"/>
          <a:lstStyle/>
          <a:p>
            <a:r>
              <a:rPr lang="en-US" dirty="0"/>
              <a:t>Macroeconomics</a:t>
            </a:r>
            <a:endParaRPr lang="en-US" noProof="0" dirty="0"/>
          </a:p>
        </p:txBody>
      </p:sp>
      <p:sp>
        <p:nvSpPr>
          <p:cNvPr id="3" name="Content Placeholder 2">
            <a:extLst>
              <a:ext uri="{FF2B5EF4-FFF2-40B4-BE49-F238E27FC236}">
                <a16:creationId xmlns:a16="http://schemas.microsoft.com/office/drawing/2014/main" id="{ABE18F80-D4FC-4D8F-B2BD-E7BEE7E012B5}"/>
              </a:ext>
              <a:ext uri="{C183D7F6-B498-43B3-948B-1728B52AA6E4}">
                <adec:decorative xmlns:adec="http://schemas.microsoft.com/office/drawing/2017/decorative" val="0"/>
              </a:ext>
            </a:extLst>
          </p:cNvPr>
          <p:cNvSpPr>
            <a:spLocks noGrp="1"/>
          </p:cNvSpPr>
          <p:nvPr>
            <p:ph type="body" idx="1"/>
          </p:nvPr>
        </p:nvSpPr>
        <p:spPr>
          <a:xfrm>
            <a:off x="457200" y="933465"/>
            <a:ext cx="8229600" cy="728378"/>
          </a:xfrm>
        </p:spPr>
        <p:txBody>
          <a:bodyPr anchor="ctr"/>
          <a:lstStyle/>
          <a:p>
            <a:pPr>
              <a:spcBef>
                <a:spcPts val="600"/>
              </a:spcBef>
            </a:pPr>
            <a:r>
              <a:rPr lang="en-US" noProof="0" dirty="0">
                <a:solidFill>
                  <a:schemeClr val="tx2"/>
                </a:solidFill>
              </a:rPr>
              <a:t>Ninth Edition</a:t>
            </a:r>
          </a:p>
        </p:txBody>
      </p:sp>
      <p:pic>
        <p:nvPicPr>
          <p:cNvPr id="7" name="Picture 6" descr="Front Cover: Macroeconomics Ninth Edition by Hubbard and O'Bri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0893" y="1771207"/>
            <a:ext cx="3532909" cy="4522124"/>
          </a:xfrm>
          <a:prstGeom prst="rect">
            <a:avLst/>
          </a:prstGeom>
          <a:ln w="9525">
            <a:solidFill>
              <a:schemeClr val="tx1"/>
            </a:solidFill>
          </a:ln>
        </p:spPr>
      </p:pic>
      <p:sp>
        <p:nvSpPr>
          <p:cNvPr id="5" name="Content Placeholder 4">
            <a:extLst>
              <a:ext uri="{FF2B5EF4-FFF2-40B4-BE49-F238E27FC236}">
                <a16:creationId xmlns:a16="http://schemas.microsoft.com/office/drawing/2014/main" id="{2D222376-7AD7-4443-B67A-120BE12F4DDB}"/>
              </a:ext>
              <a:ext uri="{C183D7F6-B498-43B3-948B-1728B52AA6E4}">
                <adec:decorative xmlns:adec="http://schemas.microsoft.com/office/drawing/2017/decorative" val="0"/>
              </a:ext>
            </a:extLst>
          </p:cNvPr>
          <p:cNvSpPr>
            <a:spLocks noGrp="1"/>
          </p:cNvSpPr>
          <p:nvPr>
            <p:ph sz="quarter" idx="14"/>
          </p:nvPr>
        </p:nvSpPr>
        <p:spPr>
          <a:xfrm>
            <a:off x="5029200" y="1906104"/>
            <a:ext cx="3657600" cy="1186345"/>
          </a:xfrm>
        </p:spPr>
        <p:txBody>
          <a:bodyPr/>
          <a:lstStyle/>
          <a:p>
            <a:pPr marL="0" algn="ctr"/>
            <a:r>
              <a:rPr lang="en-US" b="1" noProof="0" dirty="0">
                <a:solidFill>
                  <a:schemeClr val="tx1"/>
                </a:solidFill>
                <a:latin typeface="+mn-lt"/>
              </a:rPr>
              <a:t>Chapter 1</a:t>
            </a:r>
          </a:p>
        </p:txBody>
      </p:sp>
      <p:sp>
        <p:nvSpPr>
          <p:cNvPr id="6" name="Content Placeholder 5">
            <a:extLst>
              <a:ext uri="{FF2B5EF4-FFF2-40B4-BE49-F238E27FC236}">
                <a16:creationId xmlns:a16="http://schemas.microsoft.com/office/drawing/2014/main" id="{82FD4EC9-4778-4E2F-B136-2A176CA2BA69}"/>
              </a:ext>
              <a:ext uri="{C183D7F6-B498-43B3-948B-1728B52AA6E4}">
                <adec:decorative xmlns:adec="http://schemas.microsoft.com/office/drawing/2017/decorative" val="0"/>
              </a:ext>
            </a:extLst>
          </p:cNvPr>
          <p:cNvSpPr>
            <a:spLocks noGrp="1"/>
          </p:cNvSpPr>
          <p:nvPr>
            <p:ph sz="quarter" idx="15"/>
          </p:nvPr>
        </p:nvSpPr>
        <p:spPr>
          <a:xfrm>
            <a:off x="5029200" y="3252789"/>
            <a:ext cx="3657600" cy="1186345"/>
          </a:xfrm>
        </p:spPr>
        <p:txBody>
          <a:bodyPr/>
          <a:lstStyle/>
          <a:p>
            <a:r>
              <a:rPr lang="en-US" noProof="0" dirty="0">
                <a:solidFill>
                  <a:schemeClr val="tx1"/>
                </a:solidFill>
              </a:rPr>
              <a:t>Economics: Foundations and Models</a:t>
            </a:r>
          </a:p>
        </p:txBody>
      </p:sp>
      <p:pic>
        <p:nvPicPr>
          <p:cNvPr id="22" name="Picture Placeholder 21" descr="Pearson Logo">
            <a:extLst>
              <a:ext uri="{FF2B5EF4-FFF2-40B4-BE49-F238E27FC236}">
                <a16:creationId xmlns:a16="http://schemas.microsoft.com/office/drawing/2014/main" id="{463657D3-0029-4FB6-A24C-CAB832988B4E}"/>
              </a:ext>
            </a:extLst>
          </p:cNvPr>
          <p:cNvPicPr>
            <a:picLocks noGrp="1" noChangeAspect="1"/>
          </p:cNvPicPr>
          <p:nvPr>
            <p:ph type="pic" sz="quarter" idx="16"/>
          </p:nvPr>
        </p:nvPicPr>
        <p:blipFill>
          <a:blip r:embed="rId4"/>
          <a:srcRect t="22152" b="22152"/>
          <a:stretch>
            <a:fillRect/>
          </a:stretch>
        </p:blipFill>
        <p:spPr>
          <a:xfrm>
            <a:off x="315677" y="6420639"/>
            <a:ext cx="1176574" cy="296443"/>
          </a:xfrm>
        </p:spPr>
      </p:pic>
      <p:sp>
        <p:nvSpPr>
          <p:cNvPr id="8" name="Content Placeholder 7">
            <a:extLst>
              <a:ext uri="{FF2B5EF4-FFF2-40B4-BE49-F238E27FC236}">
                <a16:creationId xmlns:a16="http://schemas.microsoft.com/office/drawing/2014/main" id="{C8E88D28-1A9F-4FC4-946F-10B4629D1438}"/>
              </a:ext>
              <a:ext uri="{C183D7F6-B498-43B3-948B-1728B52AA6E4}">
                <adec:decorative xmlns:adec="http://schemas.microsoft.com/office/drawing/2017/decorative" val="0"/>
              </a:ext>
            </a:extLst>
          </p:cNvPr>
          <p:cNvSpPr>
            <a:spLocks noGrp="1"/>
          </p:cNvSpPr>
          <p:nvPr>
            <p:ph sz="quarter" idx="17"/>
          </p:nvPr>
        </p:nvSpPr>
        <p:spPr>
          <a:xfrm>
            <a:off x="2173000" y="6415232"/>
            <a:ext cx="6589712" cy="228600"/>
          </a:xfrm>
        </p:spPr>
        <p:txBody>
          <a:bodyPr/>
          <a:lstStyle/>
          <a:p>
            <a:pPr marL="0" indent="0"/>
            <a:r>
              <a:rPr lang="en-US" altLang="en-US" sz="1200" b="0" noProof="0" dirty="0">
                <a:solidFill>
                  <a:schemeClr val="tx1"/>
                </a:solidFill>
                <a:latin typeface="Verdana"/>
                <a:ea typeface="Verdana" panose="020B0604030504040204" pitchFamily="34" charset="0"/>
                <a:cs typeface="Verdana" panose="020B0604030504040204" pitchFamily="34" charset="0"/>
              </a:rPr>
              <a:t>Copyright © 2025, 2021, 2018 Pearson Education, Inc. All Rights Reserved</a:t>
            </a:r>
          </a:p>
        </p:txBody>
      </p:sp>
    </p:spTree>
    <p:extLst>
      <p:ext uri="{BB962C8B-B14F-4D97-AF65-F5344CB8AC3E}">
        <p14:creationId xmlns:p14="http://schemas.microsoft.com/office/powerpoint/2010/main" val="38013359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215371"/>
            <a:ext cx="8314841" cy="1470360"/>
          </a:xfrm>
        </p:spPr>
        <p:txBody>
          <a:bodyPr/>
          <a:lstStyle/>
          <a:p>
            <a:r>
              <a:rPr lang="en-US" sz="2800" noProof="0" dirty="0">
                <a:solidFill>
                  <a:schemeClr val="tx2"/>
                </a:solidFill>
              </a:rPr>
              <a:t>Apply the Concept: Will Changes to the Federal Student Loan Program Unintentionally Give Colleges an Incentive to Increase Tuition? </a:t>
            </a:r>
            <a:r>
              <a:rPr lang="en-US" sz="2000" b="0" noProof="0" dirty="0">
                <a:solidFill>
                  <a:schemeClr val="tx2"/>
                </a:solidFill>
              </a:rPr>
              <a:t>(2 of 2)</a:t>
            </a:r>
            <a:endParaRPr lang="en-US" sz="1800" noProof="0" dirty="0">
              <a:solidFill>
                <a:schemeClr val="tx2"/>
              </a:solidFill>
            </a:endParaRPr>
          </a:p>
        </p:txBody>
      </p:sp>
      <p:pic>
        <p:nvPicPr>
          <p:cNvPr id="4" name="Picture 2" descr="A graph plots the amount of student loans for selected years. For long description in Notes pane, press F6.">
            <a:extLst>
              <a:ext uri="{FF2B5EF4-FFF2-40B4-BE49-F238E27FC236}">
                <a16:creationId xmlns:a16="http://schemas.microsoft.com/office/drawing/2014/main" id="{1386C1CC-FCC7-4EE3-0715-B92FBC6A6A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5300" y="1851057"/>
            <a:ext cx="7693400" cy="2492341"/>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5"/>
          <p:cNvSpPr>
            <a:spLocks noGrp="1"/>
          </p:cNvSpPr>
          <p:nvPr>
            <p:ph sz="quarter" idx="15"/>
          </p:nvPr>
        </p:nvSpPr>
        <p:spPr>
          <a:xfrm>
            <a:off x="457200" y="4450079"/>
            <a:ext cx="8229600" cy="1787209"/>
          </a:xfrm>
        </p:spPr>
        <p:txBody>
          <a:bodyPr/>
          <a:lstStyle/>
          <a:p>
            <a:pPr marL="0" lvl="0" indent="0">
              <a:buSzPts val="2200"/>
              <a:buNone/>
            </a:pPr>
            <a:r>
              <a:rPr lang="en-US" sz="2200" noProof="0" dirty="0">
                <a:solidFill>
                  <a:schemeClr val="tx1"/>
                </a:solidFill>
              </a:rPr>
              <a:t>Under those repayment rules, a typical college student would only end up repaying about 50% of the amount borrowed.</a:t>
            </a:r>
          </a:p>
          <a:p>
            <a:pPr marL="0" lvl="0" indent="0">
              <a:buSzPts val="2200"/>
              <a:buNone/>
            </a:pPr>
            <a:r>
              <a:rPr lang="en-US" sz="2200" noProof="0" dirty="0">
                <a:solidFill>
                  <a:schemeClr val="tx1"/>
                </a:solidFill>
              </a:rPr>
              <a:t>Will students borrow extra money for higher ‘living expenses’, knowing there’s a good chance they’ll never have to repay it?</a:t>
            </a:r>
          </a:p>
        </p:txBody>
      </p:sp>
    </p:spTree>
    <p:extLst>
      <p:ext uri="{BB962C8B-B14F-4D97-AF65-F5344CB8AC3E}">
        <p14:creationId xmlns:p14="http://schemas.microsoft.com/office/powerpoint/2010/main" val="1424045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animEffect transition="in" filter="fade">
                                      <p:cBhvr>
                                        <p:cTn id="11" dur="500"/>
                                        <p:tgtEl>
                                          <p:spTgt spid="6">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animEffect transition="in" filter="fade">
                                      <p:cBhvr>
                                        <p:cTn id="15" dur="500"/>
                                        <p:tgtEl>
                                          <p:spTgt spid="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noProof="0" dirty="0"/>
              <a:t>3. Optimal Decisions Are Made at the Margin</a:t>
            </a:r>
          </a:p>
        </p:txBody>
      </p:sp>
      <p:sp>
        <p:nvSpPr>
          <p:cNvPr id="3" name="Content Placeholder 2"/>
          <p:cNvSpPr>
            <a:spLocks noGrp="1"/>
          </p:cNvSpPr>
          <p:nvPr>
            <p:ph sz="quarter" idx="13"/>
          </p:nvPr>
        </p:nvSpPr>
        <p:spPr>
          <a:xfrm>
            <a:off x="457200" y="1554920"/>
            <a:ext cx="8232775" cy="4663335"/>
          </a:xfrm>
        </p:spPr>
        <p:txBody>
          <a:bodyPr/>
          <a:lstStyle/>
          <a:p>
            <a:pPr marL="0" lvl="0" indent="0">
              <a:buSzPts val="2200"/>
              <a:buNone/>
            </a:pPr>
            <a:r>
              <a:rPr lang="en-US" noProof="0" dirty="0">
                <a:solidFill>
                  <a:schemeClr val="tx1"/>
                </a:solidFill>
              </a:rPr>
              <a:t>While some decisions are all-or-nothing, most decisions involve doing a little more or a little less of something.</a:t>
            </a:r>
          </a:p>
          <a:p>
            <a:pPr marL="0" lvl="0" indent="0">
              <a:buSzPts val="2200"/>
              <a:buNone/>
            </a:pPr>
            <a:r>
              <a:rPr lang="en-US" b="1" noProof="0" dirty="0">
                <a:solidFill>
                  <a:schemeClr val="tx1"/>
                </a:solidFill>
              </a:rPr>
              <a:t>Example: </a:t>
            </a:r>
            <a:r>
              <a:rPr lang="en-US" noProof="0" dirty="0">
                <a:solidFill>
                  <a:schemeClr val="tx1"/>
                </a:solidFill>
              </a:rPr>
              <a:t>Should you watch an extra hour of T</a:t>
            </a:r>
            <a:r>
              <a:rPr lang="en-US" sz="100" noProof="0" dirty="0">
                <a:solidFill>
                  <a:schemeClr val="tx1"/>
                </a:solidFill>
              </a:rPr>
              <a:t> </a:t>
            </a:r>
            <a:r>
              <a:rPr lang="en-US" noProof="0" dirty="0">
                <a:solidFill>
                  <a:schemeClr val="tx1"/>
                </a:solidFill>
              </a:rPr>
              <a:t>V or study instead?</a:t>
            </a:r>
          </a:p>
          <a:p>
            <a:pPr marL="0" lvl="0" indent="0">
              <a:buSzPts val="2200"/>
              <a:buNone/>
            </a:pPr>
            <a:r>
              <a:rPr lang="en-US" noProof="0" dirty="0">
                <a:solidFill>
                  <a:schemeClr val="tx1"/>
                </a:solidFill>
              </a:rPr>
              <a:t>Economists think about decisions like this in terms of the marginal cost and marginal benefit (</a:t>
            </a:r>
            <a:r>
              <a:rPr lang="en-US" i="1" noProof="0" dirty="0">
                <a:solidFill>
                  <a:schemeClr val="tx1"/>
                </a:solidFill>
              </a:rPr>
              <a:t>M</a:t>
            </a:r>
            <a:r>
              <a:rPr lang="en-US" sz="100" i="1" noProof="0" dirty="0">
                <a:solidFill>
                  <a:schemeClr val="tx1"/>
                </a:solidFill>
              </a:rPr>
              <a:t> </a:t>
            </a:r>
            <a:r>
              <a:rPr lang="en-US" i="1" noProof="0" dirty="0">
                <a:solidFill>
                  <a:schemeClr val="tx1"/>
                </a:solidFill>
              </a:rPr>
              <a:t>C</a:t>
            </a:r>
            <a:r>
              <a:rPr lang="en-US" noProof="0" dirty="0">
                <a:solidFill>
                  <a:schemeClr val="tx1"/>
                </a:solidFill>
              </a:rPr>
              <a:t> and </a:t>
            </a:r>
            <a:r>
              <a:rPr lang="en-US" i="1" noProof="0" dirty="0">
                <a:solidFill>
                  <a:schemeClr val="tx1"/>
                </a:solidFill>
              </a:rPr>
              <a:t>M</a:t>
            </a:r>
            <a:r>
              <a:rPr lang="en-US" sz="100" i="1" noProof="0" dirty="0">
                <a:solidFill>
                  <a:schemeClr val="tx1"/>
                </a:solidFill>
              </a:rPr>
              <a:t> </a:t>
            </a:r>
            <a:r>
              <a:rPr lang="en-US" i="1" noProof="0" dirty="0">
                <a:solidFill>
                  <a:schemeClr val="tx1"/>
                </a:solidFill>
              </a:rPr>
              <a:t>B</a:t>
            </a:r>
            <a:r>
              <a:rPr lang="en-US" noProof="0" dirty="0">
                <a:solidFill>
                  <a:schemeClr val="tx1"/>
                </a:solidFill>
              </a:rPr>
              <a:t>): the additional cost or benefit associated with a small amount extra of some action.</a:t>
            </a:r>
          </a:p>
          <a:p>
            <a:pPr marL="0" lvl="0" indent="0">
              <a:buSzPts val="2200"/>
              <a:buNone/>
            </a:pPr>
            <a:r>
              <a:rPr lang="en-US" noProof="0" dirty="0">
                <a:solidFill>
                  <a:schemeClr val="tx1"/>
                </a:solidFill>
              </a:rPr>
              <a:t>Analysis that involves comparing marginal benefits and marginal costs is called </a:t>
            </a:r>
            <a:r>
              <a:rPr lang="en-US" b="1" noProof="0" dirty="0">
                <a:solidFill>
                  <a:schemeClr val="tx1"/>
                </a:solidFill>
              </a:rPr>
              <a:t>marginal analysis</a:t>
            </a:r>
            <a:r>
              <a:rPr lang="en-US" noProof="0" dirty="0">
                <a:solidFill>
                  <a:schemeClr val="tx1"/>
                </a:solidFill>
              </a:rPr>
              <a:t>.</a:t>
            </a:r>
          </a:p>
        </p:txBody>
      </p:sp>
    </p:spTree>
    <p:extLst>
      <p:ext uri="{BB962C8B-B14F-4D97-AF65-F5344CB8AC3E}">
        <p14:creationId xmlns:p14="http://schemas.microsoft.com/office/powerpoint/2010/main" val="2110336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noProof="0" dirty="0"/>
              <a:t>1.2 The Economic Problem That Every Society Must Solve</a:t>
            </a:r>
          </a:p>
        </p:txBody>
      </p:sp>
      <p:sp>
        <p:nvSpPr>
          <p:cNvPr id="4" name="Content Placeholder 3"/>
          <p:cNvSpPr>
            <a:spLocks noGrp="1"/>
          </p:cNvSpPr>
          <p:nvPr>
            <p:ph sz="quarter" idx="13"/>
          </p:nvPr>
        </p:nvSpPr>
        <p:spPr>
          <a:xfrm>
            <a:off x="457200" y="1552574"/>
            <a:ext cx="8232128" cy="1097279"/>
          </a:xfrm>
        </p:spPr>
        <p:txBody>
          <a:bodyPr/>
          <a:lstStyle/>
          <a:p>
            <a:pPr marL="432" indent="0">
              <a:buNone/>
            </a:pPr>
            <a:r>
              <a:rPr lang="en-US" sz="2000" b="1" noProof="0" dirty="0"/>
              <a:t>Discuss how an economy answers these questions: What goods and services will be produced? How will the goods and services be produced? Who will receive the goods and services produced?</a:t>
            </a:r>
          </a:p>
        </p:txBody>
      </p:sp>
      <p:sp>
        <p:nvSpPr>
          <p:cNvPr id="5" name="Content Placeholder 4"/>
          <p:cNvSpPr>
            <a:spLocks noGrp="1"/>
          </p:cNvSpPr>
          <p:nvPr>
            <p:ph sz="quarter" idx="14"/>
          </p:nvPr>
        </p:nvSpPr>
        <p:spPr>
          <a:xfrm>
            <a:off x="457200" y="2761929"/>
            <a:ext cx="8232128" cy="1513692"/>
          </a:xfrm>
        </p:spPr>
        <p:txBody>
          <a:bodyPr/>
          <a:lstStyle/>
          <a:p>
            <a:pPr marL="0" lvl="0" indent="0">
              <a:spcBef>
                <a:spcPts val="0"/>
              </a:spcBef>
              <a:buSzPts val="2200"/>
              <a:buNone/>
            </a:pPr>
            <a:r>
              <a:rPr lang="en-US" noProof="0" dirty="0"/>
              <a:t>In a world of scarcity, we have limited economic resources to satisfy our desires.</a:t>
            </a:r>
          </a:p>
          <a:p>
            <a:pPr lvl="0" indent="-256032"/>
            <a:r>
              <a:rPr lang="en-US" noProof="0" dirty="0"/>
              <a:t>Therefore, we face trade-offs.</a:t>
            </a:r>
          </a:p>
        </p:txBody>
      </p:sp>
      <p:sp>
        <p:nvSpPr>
          <p:cNvPr id="6" name="Content Placeholder 5"/>
          <p:cNvSpPr>
            <a:spLocks noGrp="1"/>
          </p:cNvSpPr>
          <p:nvPr>
            <p:ph sz="quarter" idx="15"/>
          </p:nvPr>
        </p:nvSpPr>
        <p:spPr>
          <a:xfrm>
            <a:off x="457200" y="4433705"/>
            <a:ext cx="8232128" cy="1325043"/>
          </a:xfrm>
        </p:spPr>
        <p:txBody>
          <a:bodyPr/>
          <a:lstStyle/>
          <a:p>
            <a:pPr marL="0" indent="0">
              <a:buNone/>
            </a:pPr>
            <a:r>
              <a:rPr lang="en-US" b="1" noProof="0" dirty="0"/>
              <a:t>Trade-off</a:t>
            </a:r>
            <a:r>
              <a:rPr lang="en-US" noProof="0" dirty="0"/>
              <a:t>: The idea that, because of scarcity, producing more of one good or service means producing less of another good or service.</a:t>
            </a:r>
          </a:p>
        </p:txBody>
      </p:sp>
    </p:spTree>
    <p:extLst>
      <p:ext uri="{BB962C8B-B14F-4D97-AF65-F5344CB8AC3E}">
        <p14:creationId xmlns:p14="http://schemas.microsoft.com/office/powerpoint/2010/main" val="2184139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animEffect transition="in" filter="fade">
                                      <p:cBhvr>
                                        <p:cTn id="11" dur="500"/>
                                        <p:tgtEl>
                                          <p:spTgt spid="5">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animEffect transition="in" filter="fade">
                                      <p:cBhvr>
                                        <p:cTn id="15" dur="500"/>
                                        <p:tgtEl>
                                          <p:spTgt spid="5">
                                            <p:txEl>
                                              <p:pRg st="1" end="1"/>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animEffect transition="in" filter="fade">
                                      <p:cBhvr>
                                        <p:cTn id="19"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build="p"/>
      <p:bldP spid="6"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noProof="0" dirty="0"/>
              <a:t>1. What Goods and Services Will Be Produced?</a:t>
            </a:r>
          </a:p>
        </p:txBody>
      </p:sp>
      <p:sp>
        <p:nvSpPr>
          <p:cNvPr id="3" name="Content Placeholder 2"/>
          <p:cNvSpPr>
            <a:spLocks noGrp="1"/>
          </p:cNvSpPr>
          <p:nvPr>
            <p:ph sz="quarter" idx="13"/>
          </p:nvPr>
        </p:nvSpPr>
        <p:spPr>
          <a:xfrm>
            <a:off x="457200" y="1554921"/>
            <a:ext cx="8218488" cy="4525038"/>
          </a:xfrm>
        </p:spPr>
        <p:txBody>
          <a:bodyPr/>
          <a:lstStyle/>
          <a:p>
            <a:pPr marL="0" lvl="0" indent="0">
              <a:buSzPts val="2200"/>
              <a:buNone/>
            </a:pPr>
            <a:r>
              <a:rPr lang="en-US" sz="2200" noProof="0" dirty="0"/>
              <a:t>Individuals, firms, and governments must decide on the goods and services that should be produced.</a:t>
            </a:r>
          </a:p>
          <a:p>
            <a:pPr marL="0" lvl="0" indent="0">
              <a:buSzPts val="2200"/>
              <a:buNone/>
            </a:pPr>
            <a:r>
              <a:rPr lang="en-US" sz="2200" noProof="0" dirty="0"/>
              <a:t>An increase in the production of one good requires the reduction in the production of some other good. This is a trade-off, resulting from the scarcity of productive resources.</a:t>
            </a:r>
          </a:p>
          <a:p>
            <a:pPr marL="0" lvl="0" indent="0">
              <a:buSzPts val="2200"/>
              <a:buNone/>
            </a:pPr>
            <a:r>
              <a:rPr lang="en-US" sz="2200" noProof="0" dirty="0"/>
              <a:t>The highest-valued alternative that must be given up in order to engage in some activity is known as the </a:t>
            </a:r>
            <a:r>
              <a:rPr lang="en-US" sz="2200" b="1" noProof="0" dirty="0"/>
              <a:t>opportunity cost</a:t>
            </a:r>
            <a:r>
              <a:rPr lang="en-US" sz="2200" noProof="0" dirty="0"/>
              <a:t>.</a:t>
            </a:r>
          </a:p>
          <a:p>
            <a:pPr marL="0" lvl="0" indent="0">
              <a:buSzPts val="2200"/>
              <a:buNone/>
            </a:pPr>
            <a:r>
              <a:rPr lang="en-US" sz="2200" b="1" noProof="0" dirty="0"/>
              <a:t>Example: </a:t>
            </a:r>
            <a:r>
              <a:rPr lang="en-US" sz="2200" noProof="0" dirty="0"/>
              <a:t>The opportunity cost of increased funding for space exploration might be giving up the opportunity to fund cancer research.</a:t>
            </a:r>
          </a:p>
        </p:txBody>
      </p:sp>
    </p:spTree>
    <p:extLst>
      <p:ext uri="{BB962C8B-B14F-4D97-AF65-F5344CB8AC3E}">
        <p14:creationId xmlns:p14="http://schemas.microsoft.com/office/powerpoint/2010/main" val="707197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noProof="0" dirty="0"/>
              <a:t>2. How Will the Goods and Services Be Produced?</a:t>
            </a:r>
          </a:p>
        </p:txBody>
      </p:sp>
      <p:sp>
        <p:nvSpPr>
          <p:cNvPr id="8" name="Content Placeholder 7"/>
          <p:cNvSpPr>
            <a:spLocks noGrp="1"/>
          </p:cNvSpPr>
          <p:nvPr>
            <p:ph sz="quarter" idx="13"/>
          </p:nvPr>
        </p:nvSpPr>
        <p:spPr>
          <a:xfrm>
            <a:off x="457200" y="1556326"/>
            <a:ext cx="8366166" cy="2551649"/>
          </a:xfrm>
        </p:spPr>
        <p:txBody>
          <a:bodyPr/>
          <a:lstStyle/>
          <a:p>
            <a:pPr marL="0" lvl="0" indent="0">
              <a:spcBef>
                <a:spcPts val="0"/>
              </a:spcBef>
              <a:buSzPts val="2200"/>
              <a:buNone/>
            </a:pPr>
            <a:r>
              <a:rPr lang="en-US" sz="2000" noProof="0" dirty="0"/>
              <a:t>A firm might have several different methods for producing its goods and services.</a:t>
            </a:r>
          </a:p>
          <a:p>
            <a:pPr marL="0" lvl="0" indent="0">
              <a:buSzPts val="2200"/>
              <a:buNone/>
            </a:pPr>
            <a:r>
              <a:rPr lang="en-US" sz="2000" b="1" noProof="0" dirty="0"/>
              <a:t>Example #1: </a:t>
            </a:r>
            <a:r>
              <a:rPr lang="en-US" sz="2000" noProof="0" dirty="0"/>
              <a:t>A music producer can make a song sound good by:</a:t>
            </a:r>
          </a:p>
          <a:p>
            <a:pPr lvl="0" indent="-256032"/>
            <a:r>
              <a:rPr lang="en-US" sz="2000" noProof="0" dirty="0"/>
              <a:t>Hiring a great singer and using standard production techniques.</a:t>
            </a:r>
          </a:p>
          <a:p>
            <a:pPr lvl="0" indent="-256032"/>
            <a:r>
              <a:rPr lang="en-US" sz="2000" noProof="0" dirty="0"/>
              <a:t>Hiring a mediocre singer and using Auto-Tune to correct the inaccuracies.</a:t>
            </a:r>
          </a:p>
        </p:txBody>
      </p:sp>
      <p:sp>
        <p:nvSpPr>
          <p:cNvPr id="9" name="Content Placeholder 8"/>
          <p:cNvSpPr>
            <a:spLocks noGrp="1"/>
          </p:cNvSpPr>
          <p:nvPr>
            <p:ph sz="quarter" idx="14"/>
          </p:nvPr>
        </p:nvSpPr>
        <p:spPr>
          <a:xfrm>
            <a:off x="457200" y="4190291"/>
            <a:ext cx="8229600" cy="2105025"/>
          </a:xfrm>
        </p:spPr>
        <p:txBody>
          <a:bodyPr/>
          <a:lstStyle/>
          <a:p>
            <a:pPr marL="0" lvl="0" indent="0">
              <a:buSzPts val="2200"/>
              <a:buNone/>
            </a:pPr>
            <a:r>
              <a:rPr lang="en-US" sz="2000" b="1" noProof="0" dirty="0"/>
              <a:t>Example #2: </a:t>
            </a:r>
            <a:r>
              <a:rPr lang="en-US" sz="2000" noProof="0" dirty="0"/>
              <a:t>As the cost of manufacturing labor changes, a firm might respond by:</a:t>
            </a:r>
          </a:p>
          <a:p>
            <a:pPr lvl="0" indent="-256032"/>
            <a:r>
              <a:rPr lang="en-US" sz="2000" noProof="0" dirty="0"/>
              <a:t>Changing its production technique to one that employs more machines and fewer workers.</a:t>
            </a:r>
          </a:p>
          <a:p>
            <a:pPr lvl="0" indent="-256032"/>
            <a:r>
              <a:rPr lang="en-US" sz="2000" noProof="0" dirty="0"/>
              <a:t>Moving its factory to a location with cheaper labor.</a:t>
            </a:r>
          </a:p>
        </p:txBody>
      </p:sp>
    </p:spTree>
    <p:extLst>
      <p:ext uri="{BB962C8B-B14F-4D97-AF65-F5344CB8AC3E}">
        <p14:creationId xmlns:p14="http://schemas.microsoft.com/office/powerpoint/2010/main" val="886260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animEffect transition="in" filter="fade">
                                      <p:cBhvr>
                                        <p:cTn id="11" dur="500"/>
                                        <p:tgtEl>
                                          <p:spTgt spid="8">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animEffect transition="in" filter="fade">
                                      <p:cBhvr>
                                        <p:cTn id="15" dur="500"/>
                                        <p:tgtEl>
                                          <p:spTgt spid="8">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animEffect transition="in" filter="fade">
                                      <p:cBhvr>
                                        <p:cTn id="19" dur="500"/>
                                        <p:tgtEl>
                                          <p:spTgt spid="8">
                                            <p:txEl>
                                              <p:pRg st="3" end="3"/>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9">
                                            <p:txEl>
                                              <p:pRg st="0" end="0"/>
                                            </p:txEl>
                                          </p:spTgt>
                                        </p:tgtEl>
                                        <p:attrNameLst>
                                          <p:attrName>style.visibility</p:attrName>
                                        </p:attrNameLst>
                                      </p:cBhvr>
                                      <p:to>
                                        <p:strVal val="visible"/>
                                      </p:to>
                                    </p:set>
                                    <p:animEffect transition="in" filter="fade">
                                      <p:cBhvr>
                                        <p:cTn id="23" dur="500"/>
                                        <p:tgtEl>
                                          <p:spTgt spid="9">
                                            <p:txEl>
                                              <p:pRg st="0" end="0"/>
                                            </p:txEl>
                                          </p:spTgt>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9">
                                            <p:txEl>
                                              <p:pRg st="1" end="1"/>
                                            </p:txEl>
                                          </p:spTgt>
                                        </p:tgtEl>
                                        <p:attrNameLst>
                                          <p:attrName>style.visibility</p:attrName>
                                        </p:attrNameLst>
                                      </p:cBhvr>
                                      <p:to>
                                        <p:strVal val="visible"/>
                                      </p:to>
                                    </p:set>
                                    <p:animEffect transition="in" filter="fade">
                                      <p:cBhvr>
                                        <p:cTn id="27" dur="500"/>
                                        <p:tgtEl>
                                          <p:spTgt spid="9">
                                            <p:txEl>
                                              <p:pRg st="1" end="1"/>
                                            </p:txEl>
                                          </p:spTgt>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9">
                                            <p:txEl>
                                              <p:pRg st="2" end="2"/>
                                            </p:txEl>
                                          </p:spTgt>
                                        </p:tgtEl>
                                        <p:attrNameLst>
                                          <p:attrName>style.visibility</p:attrName>
                                        </p:attrNameLst>
                                      </p:cBhvr>
                                      <p:to>
                                        <p:strVal val="visible"/>
                                      </p:to>
                                    </p:set>
                                    <p:animEffect transition="in" filter="fade">
                                      <p:cBhvr>
                                        <p:cTn id="31" dur="500"/>
                                        <p:tgtEl>
                                          <p:spTgt spid="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P spid="9"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noProof="0" dirty="0"/>
              <a:t>3. Who Will Receive the Goods and Services Produced?</a:t>
            </a:r>
          </a:p>
        </p:txBody>
      </p:sp>
      <p:sp>
        <p:nvSpPr>
          <p:cNvPr id="3" name="Content Placeholder 2"/>
          <p:cNvSpPr>
            <a:spLocks noGrp="1"/>
          </p:cNvSpPr>
          <p:nvPr>
            <p:ph sz="quarter" idx="13"/>
          </p:nvPr>
        </p:nvSpPr>
        <p:spPr>
          <a:xfrm>
            <a:off x="457200" y="1554921"/>
            <a:ext cx="8232775" cy="2842908"/>
          </a:xfrm>
        </p:spPr>
        <p:txBody>
          <a:bodyPr/>
          <a:lstStyle/>
          <a:p>
            <a:pPr marL="0" lvl="0" indent="0">
              <a:buSzPts val="2200"/>
              <a:buNone/>
            </a:pPr>
            <a:r>
              <a:rPr lang="en-US" noProof="0" dirty="0"/>
              <a:t>The way we are most familiar with in the United States is that people with higher incomes obtain more goods and services.</a:t>
            </a:r>
          </a:p>
          <a:p>
            <a:pPr marL="0" lvl="0" indent="0">
              <a:buSzPts val="2200"/>
              <a:buNone/>
            </a:pPr>
            <a:r>
              <a:rPr lang="en-US" noProof="0" dirty="0"/>
              <a:t>Changes in tax and welfare policies change the distribution of income, though people often disagree about the extent to which this “redistribution” is desirable.</a:t>
            </a:r>
          </a:p>
        </p:txBody>
      </p:sp>
    </p:spTree>
    <p:extLst>
      <p:ext uri="{BB962C8B-B14F-4D97-AF65-F5344CB8AC3E}">
        <p14:creationId xmlns:p14="http://schemas.microsoft.com/office/powerpoint/2010/main" val="223703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i="0" u="none" strike="noStrike" baseline="0" noProof="0" dirty="0"/>
              <a:t>Centrally Planned Economies Versus Market Economies</a:t>
            </a:r>
            <a:endParaRPr lang="en-US" sz="3200" noProof="0" dirty="0"/>
          </a:p>
        </p:txBody>
      </p:sp>
      <p:sp>
        <p:nvSpPr>
          <p:cNvPr id="3" name="Content Placeholder 2"/>
          <p:cNvSpPr>
            <a:spLocks noGrp="1"/>
          </p:cNvSpPr>
          <p:nvPr>
            <p:ph sz="quarter" idx="13"/>
          </p:nvPr>
        </p:nvSpPr>
        <p:spPr/>
        <p:txBody>
          <a:bodyPr/>
          <a:lstStyle/>
          <a:p>
            <a:pPr marL="0" lvl="0" indent="0">
              <a:buSzPts val="2200"/>
              <a:buNone/>
            </a:pPr>
            <a:r>
              <a:rPr lang="en-US" b="1" noProof="0" dirty="0"/>
              <a:t>Centrally planned economy</a:t>
            </a:r>
            <a:r>
              <a:rPr lang="en-US" noProof="0" dirty="0"/>
              <a:t>: An economy in which the government decides how economic resources will be allocated.</a:t>
            </a:r>
          </a:p>
          <a:p>
            <a:pPr marL="0" lvl="0" indent="0">
              <a:buSzPts val="2200"/>
              <a:buNone/>
            </a:pPr>
            <a:r>
              <a:rPr lang="en-US" b="1" noProof="0" dirty="0"/>
              <a:t>Market economy</a:t>
            </a:r>
            <a:r>
              <a:rPr lang="en-US" noProof="0" dirty="0"/>
              <a:t>:</a:t>
            </a:r>
            <a:r>
              <a:rPr lang="en-US" b="1" noProof="0" dirty="0"/>
              <a:t> </a:t>
            </a:r>
            <a:r>
              <a:rPr lang="en-US" noProof="0" dirty="0"/>
              <a:t>An economy in which the decisions of households and firms interacting in markets determine the allocation of economic resources.</a:t>
            </a:r>
          </a:p>
          <a:p>
            <a:pPr marL="0" lvl="0" indent="0">
              <a:buSzPts val="2200"/>
              <a:buNone/>
            </a:pPr>
            <a:r>
              <a:rPr lang="en-US" noProof="0" dirty="0"/>
              <a:t>Is either of these a good description of the United States economy? Or is it best described as a mixture of both?</a:t>
            </a:r>
          </a:p>
        </p:txBody>
      </p:sp>
    </p:spTree>
    <p:extLst>
      <p:ext uri="{BB962C8B-B14F-4D97-AF65-F5344CB8AC3E}">
        <p14:creationId xmlns:p14="http://schemas.microsoft.com/office/powerpoint/2010/main" val="3779093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0" u="none" strike="noStrike" baseline="0" noProof="0" dirty="0"/>
              <a:t>The Modern “Mixed” Economy</a:t>
            </a:r>
            <a:endParaRPr lang="en-US" sz="6000" noProof="0" dirty="0"/>
          </a:p>
        </p:txBody>
      </p:sp>
      <p:sp>
        <p:nvSpPr>
          <p:cNvPr id="3" name="Content Placeholder 2"/>
          <p:cNvSpPr>
            <a:spLocks noGrp="1"/>
          </p:cNvSpPr>
          <p:nvPr>
            <p:ph sz="quarter" idx="13"/>
          </p:nvPr>
        </p:nvSpPr>
        <p:spPr/>
        <p:txBody>
          <a:bodyPr/>
          <a:lstStyle/>
          <a:p>
            <a:pPr marL="0" lvl="0" indent="0">
              <a:spcBef>
                <a:spcPts val="1200"/>
              </a:spcBef>
              <a:buSzPts val="2200"/>
              <a:buNone/>
            </a:pPr>
            <a:r>
              <a:rPr lang="en-US" sz="2200" noProof="0" dirty="0"/>
              <a:t>In the 1800s and early 1900s, the U.S. economy was probably best described as a ‘market economy’.</a:t>
            </a:r>
          </a:p>
          <a:p>
            <a:pPr marL="0" lvl="0" indent="0">
              <a:spcBef>
                <a:spcPts val="1200"/>
              </a:spcBef>
              <a:buSzPts val="2200"/>
              <a:buNone/>
            </a:pPr>
            <a:r>
              <a:rPr lang="en-US" sz="2200" noProof="0" dirty="0"/>
              <a:t>But beginning in the mid-1900s, government intervention in markets dramatically increased, including the Social Security system, minimum wage regulations, and other interventions to meet social goals.</a:t>
            </a:r>
          </a:p>
          <a:p>
            <a:pPr marL="0" lvl="0" indent="0">
              <a:spcBef>
                <a:spcPts val="1200"/>
              </a:spcBef>
              <a:buSzPts val="2200"/>
              <a:buNone/>
            </a:pPr>
            <a:r>
              <a:rPr lang="en-US" sz="2200" noProof="0" dirty="0"/>
              <a:t>It is more accurate to describe the U.S. economy as a </a:t>
            </a:r>
            <a:r>
              <a:rPr lang="en-US" sz="2200" b="1" noProof="0" dirty="0"/>
              <a:t>mixed economy</a:t>
            </a:r>
            <a:r>
              <a:rPr lang="en-US" sz="2200" noProof="0" dirty="0"/>
              <a:t>.</a:t>
            </a:r>
            <a:endParaRPr lang="en-US" sz="2200" b="1" noProof="0" dirty="0"/>
          </a:p>
          <a:p>
            <a:pPr marL="0" lvl="0" indent="0">
              <a:spcBef>
                <a:spcPts val="1200"/>
              </a:spcBef>
              <a:buSzPts val="2200"/>
              <a:buNone/>
            </a:pPr>
            <a:r>
              <a:rPr lang="en-US" sz="2200" b="1" noProof="0" dirty="0"/>
              <a:t>Mixed economy</a:t>
            </a:r>
            <a:r>
              <a:rPr lang="en-US" sz="2200" noProof="0" dirty="0"/>
              <a:t>: An economy in which most economic decisions result from the interaction of buyers and sellers in markets but in which the government plays a significant role in the allocation of resources.</a:t>
            </a:r>
          </a:p>
        </p:txBody>
      </p:sp>
    </p:spTree>
    <p:extLst>
      <p:ext uri="{BB962C8B-B14F-4D97-AF65-F5344CB8AC3E}">
        <p14:creationId xmlns:p14="http://schemas.microsoft.com/office/powerpoint/2010/main" val="32384749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Efficiency of Market Economies</a:t>
            </a:r>
          </a:p>
        </p:txBody>
      </p:sp>
      <p:sp>
        <p:nvSpPr>
          <p:cNvPr id="3" name="Content Placeholder 2"/>
          <p:cNvSpPr>
            <a:spLocks noGrp="1"/>
          </p:cNvSpPr>
          <p:nvPr>
            <p:ph sz="quarter" idx="13"/>
          </p:nvPr>
        </p:nvSpPr>
        <p:spPr>
          <a:xfrm>
            <a:off x="457200" y="1554920"/>
            <a:ext cx="8232775" cy="4702189"/>
          </a:xfrm>
        </p:spPr>
        <p:txBody>
          <a:bodyPr/>
          <a:lstStyle/>
          <a:p>
            <a:pPr marL="0" lvl="0" indent="0">
              <a:spcBef>
                <a:spcPts val="1200"/>
              </a:spcBef>
              <a:buSzPts val="2200"/>
              <a:buNone/>
            </a:pPr>
            <a:r>
              <a:rPr lang="en-US" noProof="0" dirty="0"/>
              <a:t>Market economies tend to be more efficient than centrally planned economies.</a:t>
            </a:r>
          </a:p>
          <a:p>
            <a:pPr marL="0" lvl="0" indent="0">
              <a:spcBef>
                <a:spcPts val="1200"/>
              </a:spcBef>
              <a:buSzPts val="2200"/>
              <a:buNone/>
            </a:pPr>
            <a:r>
              <a:rPr lang="en-US" noProof="0" dirty="0"/>
              <a:t>Market economies promote:</a:t>
            </a:r>
          </a:p>
          <a:p>
            <a:pPr lvl="0" indent="-256032"/>
            <a:r>
              <a:rPr lang="en-US" b="1" noProof="0" dirty="0"/>
              <a:t>Productive efficiency</a:t>
            </a:r>
            <a:r>
              <a:rPr lang="en-US" noProof="0" dirty="0"/>
              <a:t>, a state of the economy in which every good or service is produced at the lowest possible cost; and</a:t>
            </a:r>
          </a:p>
          <a:p>
            <a:pPr lvl="0" indent="-256032"/>
            <a:r>
              <a:rPr lang="en-US" b="1" noProof="0" dirty="0"/>
              <a:t>Allocative efficiency</a:t>
            </a:r>
            <a:r>
              <a:rPr lang="en-US" noProof="0" dirty="0"/>
              <a:t>, a state of the economy in which production is in accordance with consumer preferences; in particular, every good or service is produced up to the point where the last unit provides a marginal benefit to consumers equal to the marginal cost of producing it.</a:t>
            </a:r>
          </a:p>
        </p:txBody>
      </p:sp>
    </p:spTree>
    <p:extLst>
      <p:ext uri="{BB962C8B-B14F-4D97-AF65-F5344CB8AC3E}">
        <p14:creationId xmlns:p14="http://schemas.microsoft.com/office/powerpoint/2010/main" val="4287633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8229600" cy="1097279"/>
          </a:xfrm>
        </p:spPr>
        <p:txBody>
          <a:bodyPr/>
          <a:lstStyle/>
          <a:p>
            <a:r>
              <a:rPr lang="en-US" noProof="0" dirty="0"/>
              <a:t>Source of Economic Efficiency</a:t>
            </a:r>
          </a:p>
        </p:txBody>
      </p:sp>
      <p:sp>
        <p:nvSpPr>
          <p:cNvPr id="3" name="Content Placeholder 2"/>
          <p:cNvSpPr>
            <a:spLocks noGrp="1"/>
          </p:cNvSpPr>
          <p:nvPr>
            <p:ph sz="quarter" idx="13"/>
          </p:nvPr>
        </p:nvSpPr>
        <p:spPr>
          <a:xfrm>
            <a:off x="474260" y="1554921"/>
            <a:ext cx="8195480" cy="3957606"/>
          </a:xfrm>
        </p:spPr>
        <p:txBody>
          <a:bodyPr/>
          <a:lstStyle/>
          <a:p>
            <a:pPr marL="0" lvl="0" indent="0">
              <a:spcBef>
                <a:spcPts val="0"/>
              </a:spcBef>
              <a:buSzPts val="2200"/>
              <a:buNone/>
            </a:pPr>
            <a:r>
              <a:rPr lang="en-US" noProof="0" dirty="0"/>
              <a:t>Productive efficiency comes about because of competition.</a:t>
            </a:r>
          </a:p>
          <a:p>
            <a:pPr marL="0" lvl="0" indent="0">
              <a:buSzPts val="2200"/>
              <a:buNone/>
            </a:pPr>
            <a:r>
              <a:rPr lang="en-US" noProof="0" dirty="0"/>
              <a:t>Allocative efficiency arises due to voluntary exchange.</a:t>
            </a:r>
          </a:p>
          <a:p>
            <a:pPr marL="0" lvl="0" indent="0">
              <a:buSzPts val="2200"/>
              <a:buNone/>
            </a:pPr>
            <a:r>
              <a:rPr lang="en-US" b="1" noProof="0" dirty="0"/>
              <a:t>Voluntary exchange</a:t>
            </a:r>
            <a:r>
              <a:rPr lang="en-US" noProof="0" dirty="0"/>
              <a:t>: A situation that occurs in markets when both the buyer and the seller of a product are made better off by the transaction.</a:t>
            </a:r>
          </a:p>
          <a:p>
            <a:pPr lvl="0" indent="-256032"/>
            <a:r>
              <a:rPr lang="en-US" noProof="0" dirty="0"/>
              <a:t>Each transaction that takes place improves the well-being of the buyer and seller; transactions continue until no further improvement can take place.</a:t>
            </a:r>
          </a:p>
        </p:txBody>
      </p:sp>
    </p:spTree>
    <p:extLst>
      <p:ext uri="{BB962C8B-B14F-4D97-AF65-F5344CB8AC3E}">
        <p14:creationId xmlns:p14="http://schemas.microsoft.com/office/powerpoint/2010/main" val="2376681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Chapter Outline</a:t>
            </a:r>
          </a:p>
        </p:txBody>
      </p:sp>
      <p:sp>
        <p:nvSpPr>
          <p:cNvPr id="3" name="Content Placeholder 2"/>
          <p:cNvSpPr>
            <a:spLocks noGrp="1"/>
          </p:cNvSpPr>
          <p:nvPr>
            <p:ph sz="quarter" idx="13"/>
          </p:nvPr>
        </p:nvSpPr>
        <p:spPr>
          <a:xfrm>
            <a:off x="457200" y="1554921"/>
            <a:ext cx="8232775" cy="4204612"/>
          </a:xfrm>
        </p:spPr>
        <p:txBody>
          <a:bodyPr/>
          <a:lstStyle/>
          <a:p>
            <a:pPr marL="0" lvl="0" indent="0">
              <a:buSzPts val="550"/>
              <a:buNone/>
            </a:pPr>
            <a:r>
              <a:rPr lang="en-US" b="1" noProof="0" dirty="0">
                <a:solidFill>
                  <a:srgbClr val="007FA3"/>
                </a:solidFill>
              </a:rPr>
              <a:t>1.1</a:t>
            </a:r>
            <a:r>
              <a:rPr lang="en-US" b="1" noProof="0" dirty="0">
                <a:solidFill>
                  <a:srgbClr val="0070C0"/>
                </a:solidFill>
              </a:rPr>
              <a:t> </a:t>
            </a:r>
            <a:r>
              <a:rPr lang="en-US" noProof="0" dirty="0"/>
              <a:t>Three Key Economic Ideas</a:t>
            </a:r>
          </a:p>
          <a:p>
            <a:pPr marL="0" lvl="0" indent="0">
              <a:buSzPts val="550"/>
              <a:buNone/>
            </a:pPr>
            <a:r>
              <a:rPr lang="en-US" b="1" noProof="0" dirty="0">
                <a:solidFill>
                  <a:srgbClr val="007FA3"/>
                </a:solidFill>
              </a:rPr>
              <a:t>1.2</a:t>
            </a:r>
            <a:r>
              <a:rPr lang="en-US" b="1" noProof="0" dirty="0">
                <a:solidFill>
                  <a:srgbClr val="0070C0"/>
                </a:solidFill>
              </a:rPr>
              <a:t> </a:t>
            </a:r>
            <a:r>
              <a:rPr lang="en-US" noProof="0" dirty="0"/>
              <a:t>The Economic Problem That Every Society Must Solve</a:t>
            </a:r>
          </a:p>
          <a:p>
            <a:pPr marL="0" lvl="0" indent="0">
              <a:buSzPts val="550"/>
              <a:buNone/>
            </a:pPr>
            <a:r>
              <a:rPr lang="en-US" b="1" noProof="0" dirty="0">
                <a:solidFill>
                  <a:srgbClr val="007FA3"/>
                </a:solidFill>
              </a:rPr>
              <a:t>1.3</a:t>
            </a:r>
            <a:r>
              <a:rPr lang="en-US" b="1" noProof="0" dirty="0">
                <a:solidFill>
                  <a:srgbClr val="0070C0"/>
                </a:solidFill>
              </a:rPr>
              <a:t> </a:t>
            </a:r>
            <a:r>
              <a:rPr lang="en-US" noProof="0" dirty="0"/>
              <a:t>Economic Models</a:t>
            </a:r>
          </a:p>
          <a:p>
            <a:pPr marL="0" lvl="0" indent="0">
              <a:buSzPts val="550"/>
              <a:buNone/>
            </a:pPr>
            <a:r>
              <a:rPr lang="en-US" b="1" noProof="0" dirty="0">
                <a:solidFill>
                  <a:srgbClr val="007FA3"/>
                </a:solidFill>
              </a:rPr>
              <a:t>1.4</a:t>
            </a:r>
            <a:r>
              <a:rPr lang="en-US" noProof="0" dirty="0">
                <a:solidFill>
                  <a:srgbClr val="0070C0"/>
                </a:solidFill>
              </a:rPr>
              <a:t> </a:t>
            </a:r>
            <a:r>
              <a:rPr lang="en-US" noProof="0" dirty="0"/>
              <a:t>Microeconomics and Macroeconomics</a:t>
            </a:r>
          </a:p>
          <a:p>
            <a:pPr marL="0" lvl="0" indent="0">
              <a:buSzPts val="550"/>
              <a:buNone/>
            </a:pPr>
            <a:r>
              <a:rPr lang="en-US" b="1" noProof="0" dirty="0">
                <a:solidFill>
                  <a:srgbClr val="007FA3"/>
                </a:solidFill>
              </a:rPr>
              <a:t>1.5</a:t>
            </a:r>
            <a:r>
              <a:rPr lang="en-US" noProof="0" dirty="0"/>
              <a:t> Economic Skills and Economics as a Career</a:t>
            </a:r>
          </a:p>
          <a:p>
            <a:pPr marL="0" lvl="0" indent="0">
              <a:buSzPts val="550"/>
              <a:buNone/>
            </a:pPr>
            <a:r>
              <a:rPr lang="en-US" b="1" noProof="0" dirty="0">
                <a:solidFill>
                  <a:srgbClr val="007FA3"/>
                </a:solidFill>
              </a:rPr>
              <a:t>1.6</a:t>
            </a:r>
            <a:r>
              <a:rPr lang="en-US" b="1" noProof="0" dirty="0">
                <a:solidFill>
                  <a:srgbClr val="0070C0"/>
                </a:solidFill>
              </a:rPr>
              <a:t> </a:t>
            </a:r>
            <a:r>
              <a:rPr lang="en-US" noProof="0" dirty="0"/>
              <a:t>A Preview of Important Economic Terms</a:t>
            </a:r>
          </a:p>
          <a:p>
            <a:pPr marL="0" lvl="0" indent="0">
              <a:buSzPts val="550"/>
              <a:buNone/>
            </a:pPr>
            <a:r>
              <a:rPr lang="en-US" b="1" noProof="0" dirty="0">
                <a:solidFill>
                  <a:schemeClr val="tx2"/>
                </a:solidFill>
              </a:rPr>
              <a:t>Appendix</a:t>
            </a:r>
            <a:r>
              <a:rPr lang="en-US" b="1" noProof="0" dirty="0">
                <a:solidFill>
                  <a:schemeClr val="tx1"/>
                </a:solidFill>
              </a:rPr>
              <a:t> </a:t>
            </a:r>
            <a:r>
              <a:rPr lang="en-US" noProof="0" dirty="0">
                <a:solidFill>
                  <a:schemeClr val="tx1"/>
                </a:solidFill>
              </a:rPr>
              <a:t>Using Graphs and Formulas</a:t>
            </a:r>
          </a:p>
        </p:txBody>
      </p:sp>
    </p:spTree>
    <p:extLst>
      <p:ext uri="{BB962C8B-B14F-4D97-AF65-F5344CB8AC3E}">
        <p14:creationId xmlns:p14="http://schemas.microsoft.com/office/powerpoint/2010/main" val="3452098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500"/>
                                        <p:tgtEl>
                                          <p:spTgt spid="3">
                                            <p:txEl>
                                              <p:pRg st="3" end="3"/>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Caveats About Market Economies</a:t>
            </a:r>
          </a:p>
        </p:txBody>
      </p:sp>
      <p:sp>
        <p:nvSpPr>
          <p:cNvPr id="3" name="Content Placeholder 2"/>
          <p:cNvSpPr>
            <a:spLocks noGrp="1"/>
          </p:cNvSpPr>
          <p:nvPr>
            <p:ph sz="quarter" idx="13"/>
          </p:nvPr>
        </p:nvSpPr>
        <p:spPr/>
        <p:txBody>
          <a:bodyPr/>
          <a:lstStyle/>
          <a:p>
            <a:pPr marL="0" lvl="0" indent="0">
              <a:spcBef>
                <a:spcPts val="0"/>
              </a:spcBef>
              <a:buSzPts val="2200"/>
              <a:buNone/>
            </a:pPr>
            <a:r>
              <a:rPr lang="en-US" noProof="0" dirty="0"/>
              <a:t>Markets may not result in fully efficient outcomes. For example:</a:t>
            </a:r>
          </a:p>
          <a:p>
            <a:pPr lvl="0" indent="-256032"/>
            <a:r>
              <a:rPr lang="en-US" noProof="0" dirty="0"/>
              <a:t>People might not immediately do things in the most efficient way.</a:t>
            </a:r>
          </a:p>
          <a:p>
            <a:pPr lvl="0" indent="-256032"/>
            <a:r>
              <a:rPr lang="en-US" noProof="0" dirty="0"/>
              <a:t>Governments might interfere with market outcomes.</a:t>
            </a:r>
          </a:p>
          <a:p>
            <a:pPr lvl="0" indent="-256032"/>
            <a:r>
              <a:rPr lang="en-US" noProof="0" dirty="0"/>
              <a:t>Market outcomes might ignore the desires of people who are not involved in transactions, like avoiding pollution.</a:t>
            </a:r>
          </a:p>
        </p:txBody>
      </p:sp>
    </p:spTree>
    <p:extLst>
      <p:ext uri="{BB962C8B-B14F-4D97-AF65-F5344CB8AC3E}">
        <p14:creationId xmlns:p14="http://schemas.microsoft.com/office/powerpoint/2010/main" val="1807544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Market Economies and Equity</a:t>
            </a:r>
          </a:p>
        </p:txBody>
      </p:sp>
      <p:sp>
        <p:nvSpPr>
          <p:cNvPr id="4" name="Content Placeholder 3"/>
          <p:cNvSpPr>
            <a:spLocks noGrp="1"/>
          </p:cNvSpPr>
          <p:nvPr>
            <p:ph sz="quarter" idx="13"/>
          </p:nvPr>
        </p:nvSpPr>
        <p:spPr>
          <a:xfrm>
            <a:off x="457200" y="1556327"/>
            <a:ext cx="8229600" cy="1459828"/>
          </a:xfrm>
        </p:spPr>
        <p:txBody>
          <a:bodyPr/>
          <a:lstStyle/>
          <a:p>
            <a:pPr marL="0" lvl="0" indent="0">
              <a:spcBef>
                <a:spcPts val="0"/>
              </a:spcBef>
              <a:buSzPts val="2200"/>
              <a:buNone/>
            </a:pPr>
            <a:r>
              <a:rPr lang="en-US" noProof="0" dirty="0"/>
              <a:t>Economically efficient outcomes are not necessarily desirable.</a:t>
            </a:r>
          </a:p>
          <a:p>
            <a:pPr lvl="0" indent="-256032"/>
            <a:r>
              <a:rPr lang="en-US" noProof="0" dirty="0"/>
              <a:t>Less efficient outcomes may be more fair or equitable.</a:t>
            </a:r>
          </a:p>
        </p:txBody>
      </p:sp>
      <p:sp>
        <p:nvSpPr>
          <p:cNvPr id="5" name="Content Placeholder 4"/>
          <p:cNvSpPr>
            <a:spLocks noGrp="1"/>
          </p:cNvSpPr>
          <p:nvPr>
            <p:ph sz="quarter" idx="14"/>
          </p:nvPr>
        </p:nvSpPr>
        <p:spPr>
          <a:xfrm>
            <a:off x="457200" y="3138985"/>
            <a:ext cx="8035871" cy="2937965"/>
          </a:xfrm>
        </p:spPr>
        <p:txBody>
          <a:bodyPr/>
          <a:lstStyle/>
          <a:p>
            <a:pPr marL="0" lvl="0" indent="0">
              <a:buSzPts val="2200"/>
              <a:buNone/>
            </a:pPr>
            <a:r>
              <a:rPr lang="en-US" b="1" noProof="0" dirty="0"/>
              <a:t>Equity</a:t>
            </a:r>
            <a:r>
              <a:rPr lang="en-US" noProof="0" dirty="0"/>
              <a:t>: The fair distribution of economic benefits.</a:t>
            </a:r>
          </a:p>
          <a:p>
            <a:pPr marL="0" lvl="0" indent="0">
              <a:buSzPts val="2200"/>
              <a:buNone/>
            </a:pPr>
            <a:r>
              <a:rPr lang="en-US" noProof="0" dirty="0"/>
              <a:t>An important trade-off for a government is that between efficiency and equity.</a:t>
            </a:r>
          </a:p>
          <a:p>
            <a:pPr marL="0" lvl="0" indent="0">
              <a:buSzPts val="2200"/>
              <a:buNone/>
            </a:pPr>
            <a:r>
              <a:rPr lang="en-US" b="1" noProof="0" dirty="0"/>
              <a:t>Example: </a:t>
            </a:r>
            <a:r>
              <a:rPr lang="en-US" noProof="0" dirty="0"/>
              <a:t>If we tax income, people might work less or open fewer businesses, but those tax receipts can fund programs that aid the poor.</a:t>
            </a:r>
          </a:p>
        </p:txBody>
      </p:sp>
    </p:spTree>
    <p:extLst>
      <p:ext uri="{BB962C8B-B14F-4D97-AF65-F5344CB8AC3E}">
        <p14:creationId xmlns:p14="http://schemas.microsoft.com/office/powerpoint/2010/main" val="676130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Effect transition="in" filter="fade">
                                      <p:cBhvr>
                                        <p:cTn id="11" dur="500"/>
                                        <p:tgtEl>
                                          <p:spTgt spid="4">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animEffect transition="in" filter="fade">
                                      <p:cBhvr>
                                        <p:cTn id="15" dur="500"/>
                                        <p:tgtEl>
                                          <p:spTgt spid="5">
                                            <p:txEl>
                                              <p:pRg st="0" end="0"/>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5">
                                            <p:txEl>
                                              <p:pRg st="1" end="1"/>
                                            </p:txEl>
                                          </p:spTgt>
                                        </p:tgtEl>
                                        <p:attrNameLst>
                                          <p:attrName>style.visibility</p:attrName>
                                        </p:attrNameLst>
                                      </p:cBhvr>
                                      <p:to>
                                        <p:strVal val="visible"/>
                                      </p:to>
                                    </p:set>
                                    <p:animEffect transition="in" filter="fade">
                                      <p:cBhvr>
                                        <p:cTn id="19" dur="500"/>
                                        <p:tgtEl>
                                          <p:spTgt spid="5">
                                            <p:txEl>
                                              <p:pRg st="1" end="1"/>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5">
                                            <p:txEl>
                                              <p:pRg st="2" end="2"/>
                                            </p:txEl>
                                          </p:spTgt>
                                        </p:tgtEl>
                                        <p:attrNameLst>
                                          <p:attrName>style.visibility</p:attrName>
                                        </p:attrNameLst>
                                      </p:cBhvr>
                                      <p:to>
                                        <p:strVal val="visible"/>
                                      </p:to>
                                    </p:set>
                                    <p:animEffect transition="in" filter="fade">
                                      <p:cBhvr>
                                        <p:cTn id="23"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1.3 Economic Models</a:t>
            </a:r>
          </a:p>
        </p:txBody>
      </p:sp>
      <p:sp>
        <p:nvSpPr>
          <p:cNvPr id="4" name="Content Placeholder 3"/>
          <p:cNvSpPr>
            <a:spLocks noGrp="1"/>
          </p:cNvSpPr>
          <p:nvPr>
            <p:ph sz="quarter" idx="13"/>
          </p:nvPr>
        </p:nvSpPr>
        <p:spPr>
          <a:xfrm>
            <a:off x="457200" y="1586338"/>
            <a:ext cx="8229600" cy="784761"/>
          </a:xfrm>
        </p:spPr>
        <p:txBody>
          <a:bodyPr/>
          <a:lstStyle/>
          <a:p>
            <a:pPr marL="432" indent="0">
              <a:buNone/>
            </a:pPr>
            <a:r>
              <a:rPr lang="en-US" sz="2000" b="1" noProof="0" dirty="0"/>
              <a:t>Explain how economists use models to analyze economic events and government policies.</a:t>
            </a:r>
          </a:p>
        </p:txBody>
      </p:sp>
      <p:sp>
        <p:nvSpPr>
          <p:cNvPr id="5" name="Content Placeholder 4"/>
          <p:cNvSpPr>
            <a:spLocks noGrp="1"/>
          </p:cNvSpPr>
          <p:nvPr>
            <p:ph sz="quarter" idx="14"/>
          </p:nvPr>
        </p:nvSpPr>
        <p:spPr>
          <a:xfrm>
            <a:off x="457200" y="2477743"/>
            <a:ext cx="8229600" cy="3773685"/>
          </a:xfrm>
        </p:spPr>
        <p:txBody>
          <a:bodyPr/>
          <a:lstStyle/>
          <a:p>
            <a:pPr marL="0" lvl="0" indent="0">
              <a:spcBef>
                <a:spcPts val="600"/>
              </a:spcBef>
              <a:buSzPts val="2200"/>
              <a:buNone/>
            </a:pPr>
            <a:r>
              <a:rPr lang="en-US" sz="2200" noProof="0" dirty="0"/>
              <a:t>Economists develop economic models to analyze real-world issues.</a:t>
            </a:r>
          </a:p>
          <a:p>
            <a:pPr lvl="0" indent="-256032">
              <a:spcBef>
                <a:spcPts val="600"/>
              </a:spcBef>
              <a:buSzPts val="2200"/>
              <a:buNone/>
            </a:pPr>
            <a:r>
              <a:rPr lang="en-US" sz="2200" noProof="0" dirty="0"/>
              <a:t>Building an economic model often follows these steps:</a:t>
            </a:r>
          </a:p>
          <a:p>
            <a:pPr marL="432000" lvl="0" indent="-432000">
              <a:spcBef>
                <a:spcPts val="800"/>
              </a:spcBef>
              <a:buSzPts val="2200"/>
              <a:buFont typeface="Arial"/>
              <a:buAutoNum type="arabicPeriod"/>
            </a:pPr>
            <a:r>
              <a:rPr lang="en-US" sz="2200" noProof="0" dirty="0"/>
              <a:t>Decide on the assumptions to use.</a:t>
            </a:r>
          </a:p>
          <a:p>
            <a:pPr marL="432000" lvl="0" indent="-432000">
              <a:spcBef>
                <a:spcPts val="800"/>
              </a:spcBef>
              <a:buSzPts val="2200"/>
              <a:buFont typeface="Arial"/>
              <a:buAutoNum type="arabicPeriod"/>
            </a:pPr>
            <a:r>
              <a:rPr lang="en-US" sz="2200" noProof="0" dirty="0"/>
              <a:t>Formulate a testable hypothesis.</a:t>
            </a:r>
          </a:p>
          <a:p>
            <a:pPr marL="432000" lvl="0" indent="-432000">
              <a:spcBef>
                <a:spcPts val="800"/>
              </a:spcBef>
              <a:buSzPts val="2200"/>
              <a:buFont typeface="Arial"/>
              <a:buAutoNum type="arabicPeriod"/>
            </a:pPr>
            <a:r>
              <a:rPr lang="en-US" sz="2200" noProof="0" dirty="0"/>
              <a:t>Use economic data to test the hypothesis.</a:t>
            </a:r>
          </a:p>
          <a:p>
            <a:pPr marL="432000" lvl="0" indent="-432000">
              <a:spcBef>
                <a:spcPts val="800"/>
              </a:spcBef>
              <a:buSzPts val="2200"/>
              <a:buFont typeface="Arial"/>
              <a:buAutoNum type="arabicPeriod"/>
            </a:pPr>
            <a:r>
              <a:rPr lang="en-US" sz="2200" noProof="0" dirty="0"/>
              <a:t>Revise the model if it fails to explain the economic data well.</a:t>
            </a:r>
          </a:p>
          <a:p>
            <a:pPr marL="432000" lvl="0" indent="-432000">
              <a:spcBef>
                <a:spcPts val="800"/>
              </a:spcBef>
              <a:buSzPts val="2200"/>
              <a:buFont typeface="Arial"/>
              <a:buAutoNum type="arabicPeriod"/>
            </a:pPr>
            <a:r>
              <a:rPr lang="en-US" sz="2200" noProof="0" dirty="0"/>
              <a:t>Retain the revised model to help answer similar economic questions in the future.</a:t>
            </a:r>
          </a:p>
        </p:txBody>
      </p:sp>
    </p:spTree>
    <p:extLst>
      <p:ext uri="{BB962C8B-B14F-4D97-AF65-F5344CB8AC3E}">
        <p14:creationId xmlns:p14="http://schemas.microsoft.com/office/powerpoint/2010/main" val="14915616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animEffect transition="in" filter="fade">
                                      <p:cBhvr>
                                        <p:cTn id="11" dur="500"/>
                                        <p:tgtEl>
                                          <p:spTgt spid="5">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animEffect transition="in" filter="fade">
                                      <p:cBhvr>
                                        <p:cTn id="15" dur="500"/>
                                        <p:tgtEl>
                                          <p:spTgt spid="5">
                                            <p:txEl>
                                              <p:pRg st="1" end="1"/>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animEffect transition="in" filter="fade">
                                      <p:cBhvr>
                                        <p:cTn id="19" dur="500"/>
                                        <p:tgtEl>
                                          <p:spTgt spid="5">
                                            <p:txEl>
                                              <p:pRg st="2" end="2"/>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5">
                                            <p:txEl>
                                              <p:pRg st="3" end="3"/>
                                            </p:txEl>
                                          </p:spTgt>
                                        </p:tgtEl>
                                        <p:attrNameLst>
                                          <p:attrName>style.visibility</p:attrName>
                                        </p:attrNameLst>
                                      </p:cBhvr>
                                      <p:to>
                                        <p:strVal val="visible"/>
                                      </p:to>
                                    </p:set>
                                    <p:animEffect transition="in" filter="fade">
                                      <p:cBhvr>
                                        <p:cTn id="23" dur="500"/>
                                        <p:tgtEl>
                                          <p:spTgt spid="5">
                                            <p:txEl>
                                              <p:pRg st="3" end="3"/>
                                            </p:txEl>
                                          </p:spTgt>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500"/>
                                        <p:tgtEl>
                                          <p:spTgt spid="5">
                                            <p:txEl>
                                              <p:pRg st="4" end="4"/>
                                            </p:txEl>
                                          </p:spTgt>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5">
                                            <p:txEl>
                                              <p:pRg st="5" end="5"/>
                                            </p:txEl>
                                          </p:spTgt>
                                        </p:tgtEl>
                                        <p:attrNameLst>
                                          <p:attrName>style.visibility</p:attrName>
                                        </p:attrNameLst>
                                      </p:cBhvr>
                                      <p:to>
                                        <p:strVal val="visible"/>
                                      </p:to>
                                    </p:set>
                                    <p:animEffect transition="in" filter="fade">
                                      <p:cBhvr>
                                        <p:cTn id="31" dur="500"/>
                                        <p:tgtEl>
                                          <p:spTgt spid="5">
                                            <p:txEl>
                                              <p:pRg st="5" end="5"/>
                                            </p:txEl>
                                          </p:spTgt>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5">
                                            <p:txEl>
                                              <p:pRg st="6" end="6"/>
                                            </p:txEl>
                                          </p:spTgt>
                                        </p:tgtEl>
                                        <p:attrNameLst>
                                          <p:attrName>style.visibility</p:attrName>
                                        </p:attrNameLst>
                                      </p:cBhvr>
                                      <p:to>
                                        <p:strVal val="visible"/>
                                      </p:to>
                                    </p:set>
                                    <p:animEffect transition="in" filter="fade">
                                      <p:cBhvr>
                                        <p:cTn id="35" dur="500"/>
                                        <p:tgtEl>
                                          <p:spTgt spid="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noProof="0" dirty="0"/>
              <a:t>The Role of Assumptions in Economic Models</a:t>
            </a:r>
          </a:p>
        </p:txBody>
      </p:sp>
      <p:sp>
        <p:nvSpPr>
          <p:cNvPr id="4" name="Content Placeholder 3"/>
          <p:cNvSpPr>
            <a:spLocks noGrp="1"/>
          </p:cNvSpPr>
          <p:nvPr>
            <p:ph sz="quarter" idx="13"/>
          </p:nvPr>
        </p:nvSpPr>
        <p:spPr>
          <a:xfrm>
            <a:off x="457200" y="1556327"/>
            <a:ext cx="8059783" cy="3193094"/>
          </a:xfrm>
        </p:spPr>
        <p:txBody>
          <a:bodyPr/>
          <a:lstStyle/>
          <a:p>
            <a:pPr marL="0" lvl="0" indent="0">
              <a:spcBef>
                <a:spcPts val="600"/>
              </a:spcBef>
              <a:buSzPts val="2200"/>
              <a:buNone/>
            </a:pPr>
            <a:r>
              <a:rPr lang="en-US" noProof="0" dirty="0"/>
              <a:t>All models need assumptions and simplifications in order to be useful.</a:t>
            </a:r>
          </a:p>
          <a:p>
            <a:pPr marL="0" lvl="0" indent="0">
              <a:spcBef>
                <a:spcPts val="600"/>
              </a:spcBef>
              <a:buSzPts val="2200"/>
              <a:buNone/>
            </a:pPr>
            <a:r>
              <a:rPr lang="en-US" noProof="0" dirty="0"/>
              <a:t>Economic models make </a:t>
            </a:r>
            <a:r>
              <a:rPr lang="en-US" b="1" noProof="0" dirty="0"/>
              <a:t>behavioral assumptions </a:t>
            </a:r>
            <a:r>
              <a:rPr lang="en-US" noProof="0" dirty="0"/>
              <a:t>about the motives of consumers and firms:</a:t>
            </a:r>
          </a:p>
          <a:p>
            <a:pPr marL="255600" lvl="0"/>
            <a:r>
              <a:rPr lang="en-US" noProof="0" dirty="0"/>
              <a:t>Consumers will buy goods and services to maximize their well-being.</a:t>
            </a:r>
          </a:p>
          <a:p>
            <a:pPr marL="255600" lvl="0"/>
            <a:r>
              <a:rPr lang="en-US" noProof="0" dirty="0"/>
              <a:t>Firms act to maximize their profits.</a:t>
            </a:r>
          </a:p>
        </p:txBody>
      </p:sp>
      <p:sp>
        <p:nvSpPr>
          <p:cNvPr id="5" name="Content Placeholder 4"/>
          <p:cNvSpPr>
            <a:spLocks noGrp="1"/>
          </p:cNvSpPr>
          <p:nvPr>
            <p:ph sz="quarter" idx="14"/>
          </p:nvPr>
        </p:nvSpPr>
        <p:spPr>
          <a:xfrm>
            <a:off x="457200" y="4857430"/>
            <a:ext cx="8229600" cy="1286348"/>
          </a:xfrm>
        </p:spPr>
        <p:txBody>
          <a:bodyPr/>
          <a:lstStyle/>
          <a:p>
            <a:pPr marL="432" indent="0">
              <a:buNone/>
            </a:pPr>
            <a:r>
              <a:rPr lang="en-US" noProof="0" dirty="0"/>
              <a:t>These assumptions may or may not be correct; we can form hypotheses based on these assumptions, and test whether or not they are correct.</a:t>
            </a:r>
          </a:p>
        </p:txBody>
      </p:sp>
    </p:spTree>
    <p:extLst>
      <p:ext uri="{BB962C8B-B14F-4D97-AF65-F5344CB8AC3E}">
        <p14:creationId xmlns:p14="http://schemas.microsoft.com/office/powerpoint/2010/main" val="1180053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Effect transition="in" filter="fade">
                                      <p:cBhvr>
                                        <p:cTn id="11" dur="500"/>
                                        <p:tgtEl>
                                          <p:spTgt spid="4">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fade">
                                      <p:cBhvr>
                                        <p:cTn id="15" dur="500"/>
                                        <p:tgtEl>
                                          <p:spTgt spid="4">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animEffect transition="in" filter="fade">
                                      <p:cBhvr>
                                        <p:cTn id="19" dur="500"/>
                                        <p:tgtEl>
                                          <p:spTgt spid="4">
                                            <p:txEl>
                                              <p:pRg st="3" end="3"/>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5">
                                            <p:txEl>
                                              <p:pRg st="0" end="0"/>
                                            </p:txEl>
                                          </p:spTgt>
                                        </p:tgtEl>
                                        <p:attrNameLst>
                                          <p:attrName>style.visibility</p:attrName>
                                        </p:attrNameLst>
                                      </p:cBhvr>
                                      <p:to>
                                        <p:strVal val="visible"/>
                                      </p:to>
                                    </p:set>
                                    <p:animEffect transition="in" filter="fade">
                                      <p:cBhvr>
                                        <p:cTn id="23"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noProof="0" dirty="0"/>
              <a:t>Forming and Testing Hypotheses in Economic Models</a:t>
            </a:r>
          </a:p>
        </p:txBody>
      </p:sp>
      <p:sp>
        <p:nvSpPr>
          <p:cNvPr id="4" name="Content Placeholder 3"/>
          <p:cNvSpPr>
            <a:spLocks noGrp="1"/>
          </p:cNvSpPr>
          <p:nvPr>
            <p:ph sz="quarter" idx="13"/>
          </p:nvPr>
        </p:nvSpPr>
        <p:spPr>
          <a:xfrm>
            <a:off x="457200" y="1556327"/>
            <a:ext cx="8229600" cy="3721067"/>
          </a:xfrm>
        </p:spPr>
        <p:txBody>
          <a:bodyPr/>
          <a:lstStyle/>
          <a:p>
            <a:pPr marL="0" lvl="0" indent="0">
              <a:spcBef>
                <a:spcPts val="600"/>
              </a:spcBef>
              <a:buSzPts val="2200"/>
              <a:buNone/>
            </a:pPr>
            <a:r>
              <a:rPr lang="en-US" noProof="0" dirty="0"/>
              <a:t>In an economic model, a hypothesis is a statement about an economic variable that may be either correct or incorrect.</a:t>
            </a:r>
          </a:p>
          <a:p>
            <a:pPr marL="0" lvl="0" indent="0">
              <a:spcBef>
                <a:spcPts val="600"/>
              </a:spcBef>
              <a:buSzPts val="2200"/>
              <a:buNone/>
            </a:pPr>
            <a:r>
              <a:rPr lang="en-US" b="1" noProof="0" dirty="0"/>
              <a:t>Economic variable</a:t>
            </a:r>
            <a:r>
              <a:rPr lang="en-US" noProof="0" dirty="0"/>
              <a:t>: Something measurable that can have different values, such as the number of people employed in manufacturing.</a:t>
            </a:r>
          </a:p>
          <a:p>
            <a:pPr lvl="0" indent="-256032"/>
            <a:r>
              <a:rPr lang="en-US" b="1" noProof="0" dirty="0"/>
              <a:t>Example: </a:t>
            </a:r>
            <a:r>
              <a:rPr lang="en-US" noProof="0" dirty="0"/>
              <a:t>The increased use of industrial robots and information technology in U.S. factories has resulted in a decline in manufacturing employment.</a:t>
            </a:r>
          </a:p>
        </p:txBody>
      </p:sp>
      <p:sp>
        <p:nvSpPr>
          <p:cNvPr id="5" name="Content Placeholder 4"/>
          <p:cNvSpPr>
            <a:spLocks noGrp="1"/>
          </p:cNvSpPr>
          <p:nvPr>
            <p:ph sz="quarter" idx="14"/>
          </p:nvPr>
        </p:nvSpPr>
        <p:spPr>
          <a:xfrm>
            <a:off x="457200" y="5364467"/>
            <a:ext cx="8229600" cy="886476"/>
          </a:xfrm>
        </p:spPr>
        <p:txBody>
          <a:bodyPr/>
          <a:lstStyle/>
          <a:p>
            <a:pPr marL="432" indent="0">
              <a:buNone/>
            </a:pPr>
            <a:r>
              <a:rPr lang="en-US" noProof="0" dirty="0"/>
              <a:t>Most economic hypotheses are about </a:t>
            </a:r>
            <a:r>
              <a:rPr lang="en-US" b="1" noProof="0" dirty="0"/>
              <a:t>causal</a:t>
            </a:r>
            <a:r>
              <a:rPr lang="en-US" noProof="0" dirty="0"/>
              <a:t> </a:t>
            </a:r>
            <a:r>
              <a:rPr lang="en-US" b="1" noProof="0" dirty="0"/>
              <a:t>relationships.</a:t>
            </a:r>
          </a:p>
        </p:txBody>
      </p:sp>
    </p:spTree>
    <p:extLst>
      <p:ext uri="{BB962C8B-B14F-4D97-AF65-F5344CB8AC3E}">
        <p14:creationId xmlns:p14="http://schemas.microsoft.com/office/powerpoint/2010/main" val="3179645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Effect transition="in" filter="fade">
                                      <p:cBhvr>
                                        <p:cTn id="11" dur="500"/>
                                        <p:tgtEl>
                                          <p:spTgt spid="4">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fade">
                                      <p:cBhvr>
                                        <p:cTn id="15" dur="500"/>
                                        <p:tgtEl>
                                          <p:spTgt spid="4">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5">
                                            <p:txEl>
                                              <p:pRg st="0" end="0"/>
                                            </p:txEl>
                                          </p:spTgt>
                                        </p:tgtEl>
                                        <p:attrNameLst>
                                          <p:attrName>style.visibility</p:attrName>
                                        </p:attrNameLst>
                                      </p:cBhvr>
                                      <p:to>
                                        <p:strVal val="visible"/>
                                      </p:to>
                                    </p:set>
                                    <p:animEffect transition="in" filter="fade">
                                      <p:cBhvr>
                                        <p:cTn id="19"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noProof="0" dirty="0"/>
              <a:t>Testing Hypotheses in Economic Models</a:t>
            </a:r>
          </a:p>
        </p:txBody>
      </p:sp>
      <p:sp>
        <p:nvSpPr>
          <p:cNvPr id="4" name="Content Placeholder 3"/>
          <p:cNvSpPr>
            <a:spLocks noGrp="1"/>
          </p:cNvSpPr>
          <p:nvPr>
            <p:ph sz="quarter" idx="13"/>
          </p:nvPr>
        </p:nvSpPr>
        <p:spPr>
          <a:xfrm>
            <a:off x="457200" y="1556327"/>
            <a:ext cx="8229600" cy="2592592"/>
          </a:xfrm>
        </p:spPr>
        <p:txBody>
          <a:bodyPr/>
          <a:lstStyle/>
          <a:p>
            <a:pPr marL="0" lvl="0" indent="0">
              <a:buSzPts val="2200"/>
              <a:buNone/>
            </a:pPr>
            <a:r>
              <a:rPr lang="en-US" sz="2200" noProof="0" dirty="0"/>
              <a:t>After collecting the relevant data, economists use statistical methods to evaluate the hypotheses.</a:t>
            </a:r>
          </a:p>
          <a:p>
            <a:pPr marL="0" lvl="0" indent="0">
              <a:buSzPts val="2200"/>
              <a:buNone/>
            </a:pPr>
            <a:r>
              <a:rPr lang="en-US" sz="2200" noProof="0" dirty="0"/>
              <a:t>It is often difficult to establish whether an effect is </a:t>
            </a:r>
            <a:r>
              <a:rPr lang="en-US" sz="2200" b="1" noProof="0" dirty="0"/>
              <a:t>causal</a:t>
            </a:r>
            <a:r>
              <a:rPr lang="en-US" sz="2200" noProof="0" dirty="0"/>
              <a:t>.</a:t>
            </a:r>
          </a:p>
          <a:p>
            <a:pPr marL="255600" lvl="0"/>
            <a:r>
              <a:rPr lang="en-US" sz="2200" b="1" noProof="0" dirty="0"/>
              <a:t>Example: </a:t>
            </a:r>
            <a:r>
              <a:rPr lang="en-US" sz="2200" noProof="0" dirty="0"/>
              <a:t>Employment in manufacturing did decline at the same time that the use of robots increased, but that doesn’t prove one caused the other.</a:t>
            </a:r>
          </a:p>
        </p:txBody>
      </p:sp>
      <p:sp>
        <p:nvSpPr>
          <p:cNvPr id="5" name="Content Placeholder 4"/>
          <p:cNvSpPr>
            <a:spLocks noGrp="1"/>
          </p:cNvSpPr>
          <p:nvPr>
            <p:ph sz="quarter" idx="14"/>
          </p:nvPr>
        </p:nvSpPr>
        <p:spPr>
          <a:xfrm>
            <a:off x="457200" y="4244455"/>
            <a:ext cx="8229600" cy="1705969"/>
          </a:xfrm>
        </p:spPr>
        <p:txBody>
          <a:bodyPr/>
          <a:lstStyle/>
          <a:p>
            <a:pPr marL="0" lvl="0" indent="0">
              <a:buSzPts val="2200"/>
              <a:buNone/>
            </a:pPr>
            <a:r>
              <a:rPr lang="en-US" sz="2200" noProof="0" dirty="0"/>
              <a:t>Economists accept and use an economic model if it leads to hypotheses that are confirmed (or </a:t>
            </a:r>
            <a:r>
              <a:rPr lang="en-US" sz="2200" b="1" noProof="0" dirty="0"/>
              <a:t>not rejected</a:t>
            </a:r>
            <a:r>
              <a:rPr lang="en-US" sz="2200" noProof="0" dirty="0"/>
              <a:t>) by statistical analysis.</a:t>
            </a:r>
          </a:p>
          <a:p>
            <a:pPr marL="255600" lvl="0"/>
            <a:r>
              <a:rPr lang="en-US" sz="2200" noProof="0" dirty="0"/>
              <a:t>New information may reject previously believed hypotheses.</a:t>
            </a:r>
          </a:p>
        </p:txBody>
      </p:sp>
    </p:spTree>
    <p:extLst>
      <p:ext uri="{BB962C8B-B14F-4D97-AF65-F5344CB8AC3E}">
        <p14:creationId xmlns:p14="http://schemas.microsoft.com/office/powerpoint/2010/main" val="3967838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Effect transition="in" filter="fade">
                                      <p:cBhvr>
                                        <p:cTn id="11" dur="500"/>
                                        <p:tgtEl>
                                          <p:spTgt spid="4">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fade">
                                      <p:cBhvr>
                                        <p:cTn id="15" dur="500"/>
                                        <p:tgtEl>
                                          <p:spTgt spid="4">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5">
                                            <p:txEl>
                                              <p:pRg st="0" end="0"/>
                                            </p:txEl>
                                          </p:spTgt>
                                        </p:tgtEl>
                                        <p:attrNameLst>
                                          <p:attrName>style.visibility</p:attrName>
                                        </p:attrNameLst>
                                      </p:cBhvr>
                                      <p:to>
                                        <p:strVal val="visible"/>
                                      </p:to>
                                    </p:set>
                                    <p:animEffect transition="in" filter="fade">
                                      <p:cBhvr>
                                        <p:cTn id="19" dur="500"/>
                                        <p:tgtEl>
                                          <p:spTgt spid="5">
                                            <p:txEl>
                                              <p:pRg st="0" end="0"/>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5">
                                            <p:txEl>
                                              <p:pRg st="1" end="1"/>
                                            </p:txEl>
                                          </p:spTgt>
                                        </p:tgtEl>
                                        <p:attrNameLst>
                                          <p:attrName>style.visibility</p:attrName>
                                        </p:attrNameLst>
                                      </p:cBhvr>
                                      <p:to>
                                        <p:strVal val="visible"/>
                                      </p:to>
                                    </p:set>
                                    <p:animEffect transition="in" filter="fade">
                                      <p:cBhvr>
                                        <p:cTn id="23" dur="5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Positive and Normative Analysis</a:t>
            </a:r>
          </a:p>
        </p:txBody>
      </p:sp>
      <p:sp>
        <p:nvSpPr>
          <p:cNvPr id="4" name="Content Placeholder 3"/>
          <p:cNvSpPr>
            <a:spLocks noGrp="1"/>
          </p:cNvSpPr>
          <p:nvPr>
            <p:ph sz="quarter" idx="13"/>
          </p:nvPr>
        </p:nvSpPr>
        <p:spPr>
          <a:xfrm>
            <a:off x="457200" y="1556327"/>
            <a:ext cx="8229600" cy="3302276"/>
          </a:xfrm>
        </p:spPr>
        <p:txBody>
          <a:bodyPr/>
          <a:lstStyle/>
          <a:p>
            <a:pPr marL="0" lvl="0" indent="0">
              <a:spcBef>
                <a:spcPts val="0"/>
              </a:spcBef>
              <a:buSzPts val="2200"/>
              <a:buNone/>
            </a:pPr>
            <a:r>
              <a:rPr lang="en-US" noProof="0" dirty="0"/>
              <a:t>Economists try to mimic natural scientists by using the scientific method. But economics is a social science; studying the behavior of people is often tricky.</a:t>
            </a:r>
          </a:p>
          <a:p>
            <a:pPr marL="0" lvl="0" indent="0">
              <a:buSzPts val="2200"/>
              <a:buNone/>
            </a:pPr>
            <a:r>
              <a:rPr lang="en-US" noProof="0" dirty="0"/>
              <a:t>When analyzing human behavior, we can perform:</a:t>
            </a:r>
          </a:p>
          <a:p>
            <a:pPr lvl="0" indent="-256032"/>
            <a:r>
              <a:rPr lang="en-US" b="1" noProof="0" dirty="0"/>
              <a:t>Positive analysis</a:t>
            </a:r>
            <a:r>
              <a:rPr lang="en-US" noProof="0" dirty="0"/>
              <a:t>: Analysis concerned with what is.</a:t>
            </a:r>
          </a:p>
          <a:p>
            <a:pPr lvl="0" indent="-256032"/>
            <a:r>
              <a:rPr lang="en-US" b="1" noProof="0" dirty="0"/>
              <a:t>Normative analysis</a:t>
            </a:r>
            <a:r>
              <a:rPr lang="en-US" noProof="0" dirty="0"/>
              <a:t>: Analysis concerned with what ought to be.</a:t>
            </a:r>
          </a:p>
        </p:txBody>
      </p:sp>
      <p:sp>
        <p:nvSpPr>
          <p:cNvPr id="5" name="Content Placeholder 4"/>
          <p:cNvSpPr>
            <a:spLocks noGrp="1"/>
          </p:cNvSpPr>
          <p:nvPr>
            <p:ph sz="quarter" idx="14"/>
          </p:nvPr>
        </p:nvSpPr>
        <p:spPr>
          <a:xfrm>
            <a:off x="457200" y="4954138"/>
            <a:ext cx="8229600" cy="947898"/>
          </a:xfrm>
        </p:spPr>
        <p:txBody>
          <a:bodyPr/>
          <a:lstStyle/>
          <a:p>
            <a:pPr marL="432" indent="0">
              <a:buNone/>
            </a:pPr>
            <a:r>
              <a:rPr lang="en-US" noProof="0" dirty="0"/>
              <a:t>Economists mostly perform positive analysis; but positive analysis alone is usually not enough to decide what to do.</a:t>
            </a:r>
          </a:p>
        </p:txBody>
      </p:sp>
    </p:spTree>
    <p:extLst>
      <p:ext uri="{BB962C8B-B14F-4D97-AF65-F5344CB8AC3E}">
        <p14:creationId xmlns:p14="http://schemas.microsoft.com/office/powerpoint/2010/main" val="3625229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Effect transition="in" filter="fade">
                                      <p:cBhvr>
                                        <p:cTn id="11" dur="500"/>
                                        <p:tgtEl>
                                          <p:spTgt spid="4">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fade">
                                      <p:cBhvr>
                                        <p:cTn id="15" dur="500"/>
                                        <p:tgtEl>
                                          <p:spTgt spid="4">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animEffect transition="in" filter="fade">
                                      <p:cBhvr>
                                        <p:cTn id="19" dur="500"/>
                                        <p:tgtEl>
                                          <p:spTgt spid="4">
                                            <p:txEl>
                                              <p:pRg st="3" end="3"/>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5">
                                            <p:txEl>
                                              <p:pRg st="0" end="0"/>
                                            </p:txEl>
                                          </p:spTgt>
                                        </p:tgtEl>
                                        <p:attrNameLst>
                                          <p:attrName>style.visibility</p:attrName>
                                        </p:attrNameLst>
                                      </p:cBhvr>
                                      <p:to>
                                        <p:strVal val="visible"/>
                                      </p:to>
                                    </p:set>
                                    <p:animEffect transition="in" filter="fade">
                                      <p:cBhvr>
                                        <p:cTn id="23"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Economics as a Social Science</a:t>
            </a:r>
          </a:p>
        </p:txBody>
      </p:sp>
      <p:sp>
        <p:nvSpPr>
          <p:cNvPr id="3" name="Content Placeholder 2"/>
          <p:cNvSpPr>
            <a:spLocks noGrp="1"/>
          </p:cNvSpPr>
          <p:nvPr>
            <p:ph sz="quarter" idx="13"/>
          </p:nvPr>
        </p:nvSpPr>
        <p:spPr>
          <a:xfrm>
            <a:off x="457200" y="1554920"/>
            <a:ext cx="8218488" cy="4753805"/>
          </a:xfrm>
        </p:spPr>
        <p:txBody>
          <a:bodyPr/>
          <a:lstStyle/>
          <a:p>
            <a:pPr marL="0" lvl="0" indent="0">
              <a:buSzPts val="2200"/>
              <a:buNone/>
            </a:pPr>
            <a:r>
              <a:rPr lang="en-US" noProof="0" dirty="0"/>
              <a:t>Social sciences study the actions of individuals; economics is a social science, like psychology, political science, and sociology.</a:t>
            </a:r>
          </a:p>
          <a:p>
            <a:pPr marL="0" lvl="0" indent="0">
              <a:buSzPts val="2200"/>
              <a:buNone/>
            </a:pPr>
            <a:r>
              <a:rPr lang="en-US" noProof="0" dirty="0"/>
              <a:t>Compared with other social sciences, economics puts more emphasis on (1) how individuals’ actions and decisions affect outcomes like prices and (2) how changes in conditions and policies affect those outcomes.</a:t>
            </a:r>
          </a:p>
          <a:p>
            <a:pPr marL="0" lvl="0" indent="0">
              <a:buSzPts val="2200"/>
              <a:buNone/>
            </a:pPr>
            <a:r>
              <a:rPr lang="en-US" noProof="0" dirty="0"/>
              <a:t>Economics considers the actions of individuals in every context, not just business.</a:t>
            </a:r>
          </a:p>
          <a:p>
            <a:pPr marL="0" lvl="0" indent="0">
              <a:buSzPts val="2200"/>
              <a:buNone/>
            </a:pPr>
            <a:r>
              <a:rPr lang="en-US" noProof="0" dirty="0"/>
              <a:t>Government policymakers have increasingly relied on economic analysis.</a:t>
            </a:r>
          </a:p>
        </p:txBody>
      </p:sp>
    </p:spTree>
    <p:extLst>
      <p:ext uri="{BB962C8B-B14F-4D97-AF65-F5344CB8AC3E}">
        <p14:creationId xmlns:p14="http://schemas.microsoft.com/office/powerpoint/2010/main" val="535254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000" noProof="0" dirty="0"/>
              <a:t>Apply the Concept: What Can Economics Contribute to the Debate Over Tariffs?</a:t>
            </a:r>
          </a:p>
        </p:txBody>
      </p:sp>
      <p:sp>
        <p:nvSpPr>
          <p:cNvPr id="3" name="Content Placeholder 2"/>
          <p:cNvSpPr>
            <a:spLocks noGrp="1"/>
          </p:cNvSpPr>
          <p:nvPr>
            <p:ph sz="quarter" idx="13"/>
          </p:nvPr>
        </p:nvSpPr>
        <p:spPr>
          <a:xfrm>
            <a:off x="457201" y="1554920"/>
            <a:ext cx="8138160" cy="4663335"/>
          </a:xfrm>
        </p:spPr>
        <p:txBody>
          <a:bodyPr/>
          <a:lstStyle/>
          <a:p>
            <a:pPr marL="0" lvl="0" indent="0">
              <a:buSzPts val="2200"/>
              <a:buNone/>
            </a:pPr>
            <a:r>
              <a:rPr lang="en-US" sz="2200" noProof="0" dirty="0"/>
              <a:t>Governments can impose tariffs (taxes on imports) to raise revenue or discourage imports.</a:t>
            </a:r>
          </a:p>
          <a:p>
            <a:pPr marL="0" lvl="0" indent="0">
              <a:buSzPts val="2200"/>
              <a:buNone/>
            </a:pPr>
            <a:r>
              <a:rPr lang="en-US" sz="2200" noProof="0" dirty="0"/>
              <a:t>Economic theory can identify the likely winners and losers from a particular tariff.</a:t>
            </a:r>
          </a:p>
          <a:p>
            <a:pPr marL="0" lvl="0" indent="0">
              <a:buSzPts val="2200"/>
              <a:buNone/>
            </a:pPr>
            <a:r>
              <a:rPr lang="en-US" sz="2200" noProof="0" dirty="0"/>
              <a:t>Economic analysis can use models and data to estimate the dollar amounts gained by the winners and lost by the losers.</a:t>
            </a:r>
          </a:p>
          <a:p>
            <a:pPr lvl="0" indent="-256032"/>
            <a:r>
              <a:rPr lang="en-US" sz="2200" noProof="0" dirty="0"/>
              <a:t>Typically, the losses outweigh the gains, so economists generally discourage tariffs.</a:t>
            </a:r>
          </a:p>
          <a:p>
            <a:pPr lvl="0" indent="-256032"/>
            <a:r>
              <a:rPr lang="en-US" sz="2200" noProof="0" dirty="0"/>
              <a:t>But policymakers may place higher value on the well-being of some groups—a normative judgment.</a:t>
            </a:r>
          </a:p>
        </p:txBody>
      </p:sp>
    </p:spTree>
    <p:extLst>
      <p:ext uri="{BB962C8B-B14F-4D97-AF65-F5344CB8AC3E}">
        <p14:creationId xmlns:p14="http://schemas.microsoft.com/office/powerpoint/2010/main" val="4125090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500"/>
                                        <p:tgtEl>
                                          <p:spTgt spid="3">
                                            <p:txEl>
                                              <p:pRg st="3" end="3"/>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8229598" cy="1097279"/>
          </a:xfrm>
        </p:spPr>
        <p:txBody>
          <a:bodyPr/>
          <a:lstStyle/>
          <a:p>
            <a:r>
              <a:rPr lang="en-US" sz="3200" noProof="0" dirty="0"/>
              <a:t>1.4 Microeconomics and Macroeconomics</a:t>
            </a:r>
          </a:p>
        </p:txBody>
      </p:sp>
      <p:sp>
        <p:nvSpPr>
          <p:cNvPr id="4" name="Content Placeholder 3"/>
          <p:cNvSpPr>
            <a:spLocks noGrp="1"/>
          </p:cNvSpPr>
          <p:nvPr>
            <p:ph sz="quarter" idx="13"/>
          </p:nvPr>
        </p:nvSpPr>
        <p:spPr>
          <a:xfrm>
            <a:off x="457199" y="1596374"/>
            <a:ext cx="8229599" cy="467954"/>
          </a:xfrm>
        </p:spPr>
        <p:txBody>
          <a:bodyPr/>
          <a:lstStyle/>
          <a:p>
            <a:pPr marL="432" indent="0">
              <a:buNone/>
            </a:pPr>
            <a:r>
              <a:rPr lang="en-US" sz="2000" b="1" noProof="0" dirty="0"/>
              <a:t>Distinguish between microeconomics and macroeconomics.</a:t>
            </a:r>
          </a:p>
        </p:txBody>
      </p:sp>
      <p:sp>
        <p:nvSpPr>
          <p:cNvPr id="5" name="Content Placeholder 4"/>
          <p:cNvSpPr>
            <a:spLocks noGrp="1"/>
          </p:cNvSpPr>
          <p:nvPr>
            <p:ph sz="quarter" idx="14"/>
          </p:nvPr>
        </p:nvSpPr>
        <p:spPr>
          <a:xfrm>
            <a:off x="457200" y="2254775"/>
            <a:ext cx="8232128" cy="2210936"/>
          </a:xfrm>
        </p:spPr>
        <p:txBody>
          <a:bodyPr/>
          <a:lstStyle/>
          <a:p>
            <a:pPr marL="0" lvl="0" indent="0">
              <a:spcBef>
                <a:spcPts val="0"/>
              </a:spcBef>
              <a:buSzPts val="2200"/>
              <a:buNone/>
            </a:pPr>
            <a:r>
              <a:rPr lang="en-US" b="1" noProof="0" dirty="0"/>
              <a:t>Microeconomics</a:t>
            </a:r>
            <a:r>
              <a:rPr lang="en-US" noProof="0" dirty="0"/>
              <a:t> is the study of:</a:t>
            </a:r>
          </a:p>
          <a:p>
            <a:pPr lvl="0" indent="-256032"/>
            <a:r>
              <a:rPr lang="en-US" noProof="0" dirty="0"/>
              <a:t>How households and firms make choices,</a:t>
            </a:r>
          </a:p>
          <a:p>
            <a:pPr lvl="0" indent="-256032"/>
            <a:r>
              <a:rPr lang="en-US" noProof="0" dirty="0"/>
              <a:t>How they interact in markets, and</a:t>
            </a:r>
          </a:p>
          <a:p>
            <a:pPr lvl="0" indent="-256032"/>
            <a:r>
              <a:rPr lang="en-US" noProof="0" dirty="0"/>
              <a:t>How the government attempts to influence their choices.</a:t>
            </a:r>
          </a:p>
        </p:txBody>
      </p:sp>
      <p:sp>
        <p:nvSpPr>
          <p:cNvPr id="7" name="Content Placeholder 6"/>
          <p:cNvSpPr>
            <a:spLocks noGrp="1"/>
          </p:cNvSpPr>
          <p:nvPr>
            <p:ph sz="quarter" idx="16"/>
          </p:nvPr>
        </p:nvSpPr>
        <p:spPr>
          <a:xfrm>
            <a:off x="457200" y="4630106"/>
            <a:ext cx="8232128" cy="1296536"/>
          </a:xfrm>
        </p:spPr>
        <p:txBody>
          <a:bodyPr/>
          <a:lstStyle/>
          <a:p>
            <a:pPr marL="0" indent="0">
              <a:buNone/>
            </a:pPr>
            <a:r>
              <a:rPr lang="en-US" b="1" noProof="0" dirty="0"/>
              <a:t>Macroeconomics</a:t>
            </a:r>
            <a:r>
              <a:rPr lang="en-US" noProof="0" dirty="0"/>
              <a:t> is the study of the economy as a whole, including topics such as inflation, unemployment, and economic growth.</a:t>
            </a:r>
          </a:p>
        </p:txBody>
      </p:sp>
    </p:spTree>
    <p:extLst>
      <p:ext uri="{BB962C8B-B14F-4D97-AF65-F5344CB8AC3E}">
        <p14:creationId xmlns:p14="http://schemas.microsoft.com/office/powerpoint/2010/main" val="868828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animEffect transition="in" filter="fade">
                                      <p:cBhvr>
                                        <p:cTn id="11" dur="500"/>
                                        <p:tgtEl>
                                          <p:spTgt spid="5">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animEffect transition="in" filter="fade">
                                      <p:cBhvr>
                                        <p:cTn id="15" dur="500"/>
                                        <p:tgtEl>
                                          <p:spTgt spid="5">
                                            <p:txEl>
                                              <p:pRg st="1" end="1"/>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animEffect transition="in" filter="fade">
                                      <p:cBhvr>
                                        <p:cTn id="19" dur="500"/>
                                        <p:tgtEl>
                                          <p:spTgt spid="5">
                                            <p:txEl>
                                              <p:pRg st="2" end="2"/>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5">
                                            <p:txEl>
                                              <p:pRg st="3" end="3"/>
                                            </p:txEl>
                                          </p:spTgt>
                                        </p:tgtEl>
                                        <p:attrNameLst>
                                          <p:attrName>style.visibility</p:attrName>
                                        </p:attrNameLst>
                                      </p:cBhvr>
                                      <p:to>
                                        <p:strVal val="visible"/>
                                      </p:to>
                                    </p:set>
                                    <p:animEffect transition="in" filter="fade">
                                      <p:cBhvr>
                                        <p:cTn id="23" dur="500"/>
                                        <p:tgtEl>
                                          <p:spTgt spid="5">
                                            <p:txEl>
                                              <p:pRg st="3" end="3"/>
                                            </p:txEl>
                                          </p:spTgt>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7">
                                            <p:txEl>
                                              <p:pRg st="0" end="0"/>
                                            </p:txEl>
                                          </p:spTgt>
                                        </p:tgtEl>
                                        <p:attrNameLst>
                                          <p:attrName>style.visibility</p:attrName>
                                        </p:attrNameLst>
                                      </p:cBhvr>
                                      <p:to>
                                        <p:strVal val="visible"/>
                                      </p:to>
                                    </p:set>
                                    <p:animEffect transition="in" filter="fade">
                                      <p:cBhvr>
                                        <p:cTn id="27"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build="p"/>
      <p:bldP spid="7"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3200" noProof="0" dirty="0"/>
              <a:t>Should Apple Manufacture the iPhone in the United States?</a:t>
            </a:r>
          </a:p>
        </p:txBody>
      </p:sp>
      <p:sp>
        <p:nvSpPr>
          <p:cNvPr id="6" name="Content Placeholder 5"/>
          <p:cNvSpPr>
            <a:spLocks noGrp="1"/>
          </p:cNvSpPr>
          <p:nvPr>
            <p:ph sz="quarter" idx="15"/>
          </p:nvPr>
        </p:nvSpPr>
        <p:spPr>
          <a:xfrm>
            <a:off x="457200" y="1558412"/>
            <a:ext cx="3474720" cy="4678876"/>
          </a:xfrm>
        </p:spPr>
        <p:txBody>
          <a:bodyPr/>
          <a:lstStyle/>
          <a:p>
            <a:pPr marL="0" lvl="0" indent="0">
              <a:buSzPts val="2200"/>
              <a:buNone/>
            </a:pPr>
            <a:r>
              <a:rPr lang="en-US" sz="2200" noProof="0" dirty="0">
                <a:solidFill>
                  <a:schemeClr val="tx1"/>
                </a:solidFill>
              </a:rPr>
              <a:t>When Apple began selling computers in the 1970s and 80s, it manufactured them in the United States.</a:t>
            </a:r>
          </a:p>
          <a:p>
            <a:pPr marL="0" lvl="0" indent="0">
              <a:buSzPts val="2200"/>
              <a:buNone/>
            </a:pPr>
            <a:r>
              <a:rPr lang="en-US" sz="2200" noProof="0" dirty="0">
                <a:solidFill>
                  <a:schemeClr val="tx1"/>
                </a:solidFill>
              </a:rPr>
              <a:t>While Apple designed the iPhone in the United States, most iPhones are assembled in China.</a:t>
            </a:r>
          </a:p>
          <a:p>
            <a:pPr marL="0" lvl="0" indent="0">
              <a:buSzPts val="2200"/>
              <a:buNone/>
            </a:pPr>
            <a:r>
              <a:rPr lang="en-US" sz="2200" noProof="0" dirty="0">
                <a:solidFill>
                  <a:schemeClr val="tx1"/>
                </a:solidFill>
              </a:rPr>
              <a:t>Why are many products manufactured overseas? Can we change this? Should we?</a:t>
            </a:r>
          </a:p>
        </p:txBody>
      </p:sp>
      <p:pic>
        <p:nvPicPr>
          <p:cNvPr id="1026" name="Picture 2" descr="A photo displays a chip with a microprocessor with the American flag is displayed on the microprocessor. ">
            <a:extLst>
              <a:ext uri="{FF2B5EF4-FFF2-40B4-BE49-F238E27FC236}">
                <a16:creationId xmlns:a16="http://schemas.microsoft.com/office/drawing/2014/main" id="{32F4DD5E-3C8B-D958-227D-5740543415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44342" y="1708555"/>
            <a:ext cx="4497266" cy="30028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2661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animEffect transition="in" filter="fade">
                                      <p:cBhvr>
                                        <p:cTn id="11" dur="500"/>
                                        <p:tgtEl>
                                          <p:spTgt spid="6">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026"/>
                                        </p:tgtEl>
                                        <p:attrNameLst>
                                          <p:attrName>style.visibility</p:attrName>
                                        </p:attrNameLst>
                                      </p:cBhvr>
                                      <p:to>
                                        <p:strVal val="visible"/>
                                      </p:to>
                                    </p:set>
                                    <p:animEffect transition="in" filter="fade">
                                      <p:cBhvr>
                                        <p:cTn id="19"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noProof="0" dirty="0"/>
              <a:t>Table 1.1 Issues in Microeconomics and Macroeconomics</a:t>
            </a:r>
          </a:p>
        </p:txBody>
      </p:sp>
      <p:graphicFrame>
        <p:nvGraphicFramePr>
          <p:cNvPr id="3" name="Table 2"/>
          <p:cNvGraphicFramePr>
            <a:graphicFrameLocks noGrp="1"/>
          </p:cNvGraphicFramePr>
          <p:nvPr>
            <p:extLst>
              <p:ext uri="{D42A27DB-BD31-4B8C-83A1-F6EECF244321}">
                <p14:modId xmlns:p14="http://schemas.microsoft.com/office/powerpoint/2010/main" val="2625219568"/>
              </p:ext>
            </p:extLst>
          </p:nvPr>
        </p:nvGraphicFramePr>
        <p:xfrm>
          <a:off x="480373" y="1700213"/>
          <a:ext cx="8229600" cy="4379953"/>
        </p:xfrm>
        <a:graphic>
          <a:graphicData uri="http://schemas.openxmlformats.org/drawingml/2006/table">
            <a:tbl>
              <a:tblPr firstRow="1" bandRow="1">
                <a:tableStyleId>{2D5ABB26-0587-4C30-8999-92F81FD0307C}</a:tableStyleId>
              </a:tblPr>
              <a:tblGrid>
                <a:gridCol w="4114800">
                  <a:extLst>
                    <a:ext uri="{9D8B030D-6E8A-4147-A177-3AD203B41FA5}">
                      <a16:colId xmlns:a16="http://schemas.microsoft.com/office/drawing/2014/main" val="3212385640"/>
                    </a:ext>
                  </a:extLst>
                </a:gridCol>
                <a:gridCol w="4114800">
                  <a:extLst>
                    <a:ext uri="{9D8B030D-6E8A-4147-A177-3AD203B41FA5}">
                      <a16:colId xmlns:a16="http://schemas.microsoft.com/office/drawing/2014/main" val="1967477717"/>
                    </a:ext>
                  </a:extLst>
                </a:gridCol>
              </a:tblGrid>
              <a:tr h="475538">
                <a:tc>
                  <a:txBody>
                    <a:bodyPr/>
                    <a:lstStyle/>
                    <a:p>
                      <a:pPr algn="l"/>
                      <a:r>
                        <a:rPr lang="en-US" sz="1600" b="1" i="0" u="none" strike="noStrike" cap="none" baseline="0" noProof="0" dirty="0">
                          <a:solidFill>
                            <a:schemeClr val="tx1"/>
                          </a:solidFill>
                          <a:latin typeface="+mn-lt"/>
                          <a:ea typeface="Arial"/>
                          <a:cs typeface="Arial"/>
                          <a:sym typeface="Arial"/>
                        </a:rPr>
                        <a:t>Examples of Microeconomic Issues</a:t>
                      </a:r>
                      <a:endParaRPr lang="en-US" sz="1600" noProof="0"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600" b="1" i="0" u="none" strike="noStrike" cap="none" baseline="0" noProof="0" dirty="0">
                          <a:solidFill>
                            <a:schemeClr val="tx1"/>
                          </a:solidFill>
                          <a:latin typeface="+mn-lt"/>
                          <a:ea typeface="Arial"/>
                          <a:cs typeface="Arial"/>
                          <a:sym typeface="Arial"/>
                        </a:rPr>
                        <a:t>Examples of Macroeconomic Issues</a:t>
                      </a:r>
                      <a:endParaRPr lang="en-US" sz="1600" noProof="0"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09409601"/>
                  </a:ext>
                </a:extLst>
              </a:tr>
              <a:tr h="3904415">
                <a:tc>
                  <a:txBody>
                    <a:bodyPr/>
                    <a:lstStyle/>
                    <a:p>
                      <a:pPr marL="255600" indent="-255600">
                        <a:spcBef>
                          <a:spcPts val="1500"/>
                        </a:spcBef>
                        <a:buClr>
                          <a:schemeClr val="tx2"/>
                        </a:buClr>
                        <a:buFont typeface="Arial" panose="020B0604020202020204" pitchFamily="34" charset="0"/>
                        <a:buChar char="•"/>
                      </a:pPr>
                      <a:r>
                        <a:rPr lang="en-US" sz="1600" b="0" i="0" u="none" strike="noStrike" cap="none" baseline="0" noProof="0" dirty="0">
                          <a:solidFill>
                            <a:schemeClr val="tx1"/>
                          </a:solidFill>
                          <a:latin typeface="+mn-lt"/>
                          <a:ea typeface="Arial"/>
                          <a:cs typeface="Arial"/>
                          <a:sym typeface="Arial"/>
                        </a:rPr>
                        <a:t>How consumers react to changes in product prices</a:t>
                      </a:r>
                    </a:p>
                    <a:p>
                      <a:pPr marL="255600" indent="-255600">
                        <a:spcBef>
                          <a:spcPts val="1500"/>
                        </a:spcBef>
                        <a:buClr>
                          <a:schemeClr val="tx2"/>
                        </a:buClr>
                        <a:buFont typeface="Arial" panose="020B0604020202020204" pitchFamily="34" charset="0"/>
                        <a:buChar char="•"/>
                      </a:pPr>
                      <a:r>
                        <a:rPr lang="en-US" sz="1600" b="0" i="0" u="none" strike="noStrike" cap="none" baseline="0" noProof="0" dirty="0">
                          <a:solidFill>
                            <a:schemeClr val="tx1"/>
                          </a:solidFill>
                          <a:latin typeface="+mn-lt"/>
                          <a:ea typeface="Arial"/>
                          <a:cs typeface="Arial"/>
                          <a:sym typeface="Arial"/>
                        </a:rPr>
                        <a:t>How firms decide what prices to charge for the products they sell</a:t>
                      </a:r>
                    </a:p>
                    <a:p>
                      <a:pPr marL="255600" indent="-255600">
                        <a:spcBef>
                          <a:spcPts val="1500"/>
                        </a:spcBef>
                        <a:buClr>
                          <a:schemeClr val="tx2"/>
                        </a:buClr>
                        <a:buFont typeface="Arial" panose="020B0604020202020204" pitchFamily="34" charset="0"/>
                        <a:buChar char="•"/>
                      </a:pPr>
                      <a:r>
                        <a:rPr lang="en-US" sz="1600" b="0" i="0" u="none" strike="noStrike" cap="none" baseline="0" noProof="0" dirty="0">
                          <a:solidFill>
                            <a:schemeClr val="tx1"/>
                          </a:solidFill>
                          <a:latin typeface="+mn-lt"/>
                          <a:ea typeface="Arial"/>
                          <a:cs typeface="Arial"/>
                          <a:sym typeface="Arial"/>
                        </a:rPr>
                        <a:t>Which government policy would most efficiently reduce opioid addiction</a:t>
                      </a:r>
                    </a:p>
                    <a:p>
                      <a:pPr marL="255600" indent="-255600">
                        <a:spcBef>
                          <a:spcPts val="1500"/>
                        </a:spcBef>
                        <a:buClr>
                          <a:schemeClr val="tx2"/>
                        </a:buClr>
                        <a:buFont typeface="Arial" panose="020B0604020202020204" pitchFamily="34" charset="0"/>
                        <a:buChar char="•"/>
                      </a:pPr>
                      <a:r>
                        <a:rPr lang="en-US" sz="1600" b="0" i="0" u="none" strike="noStrike" cap="none" baseline="0" noProof="0" dirty="0">
                          <a:solidFill>
                            <a:schemeClr val="tx1"/>
                          </a:solidFill>
                          <a:latin typeface="+mn-lt"/>
                          <a:ea typeface="Arial"/>
                          <a:cs typeface="Arial"/>
                          <a:sym typeface="Arial"/>
                        </a:rPr>
                        <a:t>The effect of artificial intelligence (A</a:t>
                      </a:r>
                      <a:r>
                        <a:rPr lang="en-US" sz="100" b="0" i="0" u="none" strike="noStrike" cap="none" baseline="0" noProof="0" dirty="0">
                          <a:solidFill>
                            <a:schemeClr val="tx1"/>
                          </a:solidFill>
                          <a:latin typeface="+mn-lt"/>
                          <a:ea typeface="Arial"/>
                          <a:cs typeface="Arial"/>
                          <a:sym typeface="Arial"/>
                        </a:rPr>
                        <a:t> </a:t>
                      </a:r>
                      <a:r>
                        <a:rPr lang="en-US" sz="1600" b="0" i="0" u="none" strike="noStrike" cap="none" baseline="0" noProof="0" dirty="0">
                          <a:solidFill>
                            <a:schemeClr val="tx1"/>
                          </a:solidFill>
                          <a:latin typeface="+mn-lt"/>
                          <a:ea typeface="Arial"/>
                          <a:cs typeface="Arial"/>
                          <a:sym typeface="Arial"/>
                        </a:rPr>
                        <a:t>I) on firms’ costs of production and on employment in some industries</a:t>
                      </a:r>
                    </a:p>
                    <a:p>
                      <a:pPr marL="255600" indent="-255600">
                        <a:spcBef>
                          <a:spcPts val="1500"/>
                        </a:spcBef>
                        <a:buClr>
                          <a:schemeClr val="tx2"/>
                        </a:buClr>
                        <a:buFont typeface="Arial" panose="020B0604020202020204" pitchFamily="34" charset="0"/>
                        <a:buChar char="•"/>
                      </a:pPr>
                      <a:r>
                        <a:rPr lang="en-US" sz="1600" b="0" i="0" u="none" strike="noStrike" cap="none" baseline="0" noProof="0" dirty="0">
                          <a:solidFill>
                            <a:schemeClr val="tx1"/>
                          </a:solidFill>
                          <a:latin typeface="+mn-lt"/>
                          <a:ea typeface="Arial"/>
                          <a:cs typeface="Arial"/>
                          <a:sym typeface="Arial"/>
                        </a:rPr>
                        <a:t>The most efficient way to reduce air pollution</a:t>
                      </a:r>
                      <a:endParaRPr lang="en-US" sz="1600" noProof="0"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55600" indent="-255600">
                        <a:spcBef>
                          <a:spcPts val="1500"/>
                        </a:spcBef>
                        <a:buClr>
                          <a:schemeClr val="tx2"/>
                        </a:buClr>
                        <a:buFont typeface="Arial" panose="020B0604020202020204" pitchFamily="34" charset="0"/>
                        <a:buChar char="•"/>
                      </a:pPr>
                      <a:r>
                        <a:rPr lang="en-US" sz="1600" b="0" i="0" u="none" strike="noStrike" cap="none" baseline="0" noProof="0" dirty="0">
                          <a:solidFill>
                            <a:schemeClr val="tx1"/>
                          </a:solidFill>
                          <a:latin typeface="+mn-lt"/>
                          <a:ea typeface="Arial"/>
                          <a:cs typeface="Arial"/>
                          <a:sym typeface="Arial"/>
                        </a:rPr>
                        <a:t>Why economies experience periods of recession and increasing unemployment</a:t>
                      </a:r>
                    </a:p>
                    <a:p>
                      <a:pPr marL="255600" indent="-255600">
                        <a:spcBef>
                          <a:spcPts val="1500"/>
                        </a:spcBef>
                        <a:buClr>
                          <a:schemeClr val="tx2"/>
                        </a:buClr>
                        <a:buFont typeface="Arial" panose="020B0604020202020204" pitchFamily="34" charset="0"/>
                        <a:buChar char="•"/>
                      </a:pPr>
                      <a:r>
                        <a:rPr lang="en-US" sz="1600" b="0" i="0" u="none" strike="noStrike" cap="none" baseline="0" noProof="0" dirty="0">
                          <a:solidFill>
                            <a:schemeClr val="tx1"/>
                          </a:solidFill>
                          <a:latin typeface="+mn-lt"/>
                          <a:ea typeface="Arial"/>
                          <a:cs typeface="Arial"/>
                          <a:sym typeface="Arial"/>
                        </a:rPr>
                        <a:t>Why, over the long run, some economies have grown much faster than others</a:t>
                      </a:r>
                    </a:p>
                    <a:p>
                      <a:pPr marL="255600" indent="-255600">
                        <a:spcBef>
                          <a:spcPts val="1500"/>
                        </a:spcBef>
                        <a:buClr>
                          <a:schemeClr val="tx2"/>
                        </a:buClr>
                        <a:buFont typeface="Arial" panose="020B0604020202020204" pitchFamily="34" charset="0"/>
                        <a:buChar char="•"/>
                      </a:pPr>
                      <a:r>
                        <a:rPr lang="en-US" sz="1600" b="0" i="0" u="none" strike="noStrike" cap="none" baseline="0" noProof="0" dirty="0">
                          <a:solidFill>
                            <a:schemeClr val="tx1"/>
                          </a:solidFill>
                          <a:latin typeface="+mn-lt"/>
                          <a:ea typeface="Arial"/>
                          <a:cs typeface="Arial"/>
                          <a:sym typeface="Arial"/>
                        </a:rPr>
                        <a:t>What determines the inflation rate</a:t>
                      </a:r>
                    </a:p>
                    <a:p>
                      <a:pPr marL="255600" indent="-255600">
                        <a:spcBef>
                          <a:spcPts val="1500"/>
                        </a:spcBef>
                        <a:buClr>
                          <a:schemeClr val="tx2"/>
                        </a:buClr>
                        <a:buFont typeface="Arial" panose="020B0604020202020204" pitchFamily="34" charset="0"/>
                        <a:buChar char="•"/>
                      </a:pPr>
                      <a:r>
                        <a:rPr lang="en-US" sz="1600" b="0" i="0" u="none" strike="noStrike" cap="none" baseline="0" noProof="0" dirty="0">
                          <a:solidFill>
                            <a:schemeClr val="tx1"/>
                          </a:solidFill>
                          <a:latin typeface="+mn-lt"/>
                          <a:ea typeface="Arial"/>
                          <a:cs typeface="Arial"/>
                          <a:sym typeface="Arial"/>
                        </a:rPr>
                        <a:t>What determines the value of the U.S. dollar in exchange for other currencies</a:t>
                      </a:r>
                    </a:p>
                    <a:p>
                      <a:pPr marL="255600" indent="-255600">
                        <a:spcBef>
                          <a:spcPts val="1500"/>
                        </a:spcBef>
                        <a:buClr>
                          <a:schemeClr val="tx2"/>
                        </a:buClr>
                        <a:buFont typeface="Arial" panose="020B0604020202020204" pitchFamily="34" charset="0"/>
                        <a:buChar char="•"/>
                      </a:pPr>
                      <a:r>
                        <a:rPr lang="en-US" sz="1600" b="0" i="0" u="none" strike="noStrike" cap="none" baseline="0" noProof="0" dirty="0">
                          <a:solidFill>
                            <a:schemeClr val="tx1"/>
                          </a:solidFill>
                          <a:latin typeface="+mn-lt"/>
                          <a:ea typeface="Arial"/>
                          <a:cs typeface="Arial"/>
                          <a:sym typeface="Arial"/>
                        </a:rPr>
                        <a:t>Whether government intervention can reduce the severity of recessions</a:t>
                      </a:r>
                      <a:endParaRPr lang="en-US" sz="1600" noProof="0"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69085667"/>
                  </a:ext>
                </a:extLst>
              </a:tr>
            </a:tbl>
          </a:graphicData>
        </a:graphic>
      </p:graphicFrame>
    </p:spTree>
    <p:extLst>
      <p:ext uri="{BB962C8B-B14F-4D97-AF65-F5344CB8AC3E}">
        <p14:creationId xmlns:p14="http://schemas.microsoft.com/office/powerpoint/2010/main" val="3744132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noProof="0" dirty="0"/>
              <a:t>1.5 Economic Skills and Economics as a Career</a:t>
            </a:r>
          </a:p>
        </p:txBody>
      </p:sp>
      <p:sp>
        <p:nvSpPr>
          <p:cNvPr id="5" name="Content Placeholder 4"/>
          <p:cNvSpPr>
            <a:spLocks noGrp="1"/>
          </p:cNvSpPr>
          <p:nvPr>
            <p:ph sz="quarter" idx="13"/>
          </p:nvPr>
        </p:nvSpPr>
        <p:spPr>
          <a:xfrm>
            <a:off x="457200" y="1562662"/>
            <a:ext cx="8229600" cy="796683"/>
          </a:xfrm>
        </p:spPr>
        <p:txBody>
          <a:bodyPr/>
          <a:lstStyle/>
          <a:p>
            <a:pPr marL="432" indent="0">
              <a:buNone/>
            </a:pPr>
            <a:r>
              <a:rPr lang="en-US" sz="2000" b="1" noProof="0" dirty="0"/>
              <a:t>Describe economics as a career and the key skills you can gain from studying economics.</a:t>
            </a:r>
          </a:p>
        </p:txBody>
      </p:sp>
      <p:sp>
        <p:nvSpPr>
          <p:cNvPr id="6" name="Content Placeholder 5"/>
          <p:cNvSpPr>
            <a:spLocks noGrp="1"/>
          </p:cNvSpPr>
          <p:nvPr>
            <p:ph sz="quarter" idx="14"/>
          </p:nvPr>
        </p:nvSpPr>
        <p:spPr>
          <a:xfrm>
            <a:off x="457200" y="2513879"/>
            <a:ext cx="8229600" cy="2988860"/>
          </a:xfrm>
        </p:spPr>
        <p:txBody>
          <a:bodyPr/>
          <a:lstStyle/>
          <a:p>
            <a:pPr marL="0" lvl="0" indent="0">
              <a:buSzPts val="2200"/>
              <a:buNone/>
            </a:pPr>
            <a:r>
              <a:rPr lang="en-US" noProof="0" dirty="0"/>
              <a:t>When buying a house, a home inspector can </a:t>
            </a:r>
            <a:r>
              <a:rPr lang="en-US" b="1" noProof="0" dirty="0"/>
              <a:t>describe</a:t>
            </a:r>
            <a:r>
              <a:rPr lang="en-US" noProof="0" dirty="0"/>
              <a:t> problems the house has, </a:t>
            </a:r>
            <a:r>
              <a:rPr lang="en-US" b="1" noProof="0" dirty="0"/>
              <a:t>advise</a:t>
            </a:r>
            <a:r>
              <a:rPr lang="en-US" noProof="0" dirty="0"/>
              <a:t> how to fix the problems, and explain the likely cost.</a:t>
            </a:r>
          </a:p>
          <a:p>
            <a:pPr marL="0" lvl="0" indent="0">
              <a:buSzPts val="2200"/>
              <a:buNone/>
            </a:pPr>
            <a:r>
              <a:rPr lang="en-US" noProof="0" dirty="0"/>
              <a:t>Similarly, an economist can </a:t>
            </a:r>
            <a:r>
              <a:rPr lang="en-US" b="1" noProof="0" dirty="0"/>
              <a:t>describe</a:t>
            </a:r>
            <a:r>
              <a:rPr lang="en-US" i="1" noProof="0" dirty="0"/>
              <a:t> </a:t>
            </a:r>
            <a:r>
              <a:rPr lang="en-US" noProof="0" dirty="0"/>
              <a:t>how individuals, businesses, and governments make choices, explain the likely consequences of those choices, and </a:t>
            </a:r>
            <a:r>
              <a:rPr lang="en-US" b="1" noProof="0" dirty="0"/>
              <a:t>advise</a:t>
            </a:r>
            <a:r>
              <a:rPr lang="en-US" noProof="0" dirty="0"/>
              <a:t> on how better decisions can be made.</a:t>
            </a:r>
          </a:p>
        </p:txBody>
      </p:sp>
    </p:spTree>
    <p:extLst>
      <p:ext uri="{BB962C8B-B14F-4D97-AF65-F5344CB8AC3E}">
        <p14:creationId xmlns:p14="http://schemas.microsoft.com/office/powerpoint/2010/main" val="1695649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animEffect transition="in" filter="fade">
                                      <p:cBhvr>
                                        <p:cTn id="11" dur="500"/>
                                        <p:tgtEl>
                                          <p:spTgt spid="6">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animEffect transition="in" filter="fade">
                                      <p:cBhvr>
                                        <p:cTn id="15" dur="500"/>
                                        <p:tgtEl>
                                          <p:spTgt spid="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6"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8229600" cy="1097279"/>
          </a:xfrm>
        </p:spPr>
        <p:txBody>
          <a:bodyPr/>
          <a:lstStyle/>
          <a:p>
            <a:r>
              <a:rPr lang="en-US" sz="3200" noProof="0" dirty="0"/>
              <a:t>Table 1.2 Applying Economics in a Career </a:t>
            </a:r>
            <a:r>
              <a:rPr lang="en-US" sz="2000" b="0" noProof="0" dirty="0"/>
              <a:t>(1 of 2)</a:t>
            </a:r>
            <a:endParaRPr lang="en-US" sz="2000" noProof="0" dirty="0"/>
          </a:p>
        </p:txBody>
      </p:sp>
      <p:graphicFrame>
        <p:nvGraphicFramePr>
          <p:cNvPr id="5" name="Table 4"/>
          <p:cNvGraphicFramePr>
            <a:graphicFrameLocks noGrp="1"/>
          </p:cNvGraphicFramePr>
          <p:nvPr>
            <p:extLst>
              <p:ext uri="{D42A27DB-BD31-4B8C-83A1-F6EECF244321}">
                <p14:modId xmlns:p14="http://schemas.microsoft.com/office/powerpoint/2010/main" val="2849806664"/>
              </p:ext>
            </p:extLst>
          </p:nvPr>
        </p:nvGraphicFramePr>
        <p:xfrm>
          <a:off x="478971" y="1742849"/>
          <a:ext cx="8186058" cy="3422918"/>
        </p:xfrm>
        <a:graphic>
          <a:graphicData uri="http://schemas.openxmlformats.org/drawingml/2006/table">
            <a:tbl>
              <a:tblPr firstRow="1" bandRow="1">
                <a:tableStyleId>{2D5ABB26-0587-4C30-8999-92F81FD0307C}</a:tableStyleId>
              </a:tblPr>
              <a:tblGrid>
                <a:gridCol w="3513118">
                  <a:extLst>
                    <a:ext uri="{9D8B030D-6E8A-4147-A177-3AD203B41FA5}">
                      <a16:colId xmlns:a16="http://schemas.microsoft.com/office/drawing/2014/main" val="780848073"/>
                    </a:ext>
                  </a:extLst>
                </a:gridCol>
                <a:gridCol w="4672940">
                  <a:extLst>
                    <a:ext uri="{9D8B030D-6E8A-4147-A177-3AD203B41FA5}">
                      <a16:colId xmlns:a16="http://schemas.microsoft.com/office/drawing/2014/main" val="2106771502"/>
                    </a:ext>
                  </a:extLst>
                </a:gridCol>
              </a:tblGrid>
              <a:tr h="422308">
                <a:tc>
                  <a:txBody>
                    <a:bodyPr/>
                    <a:lstStyle/>
                    <a:p>
                      <a:r>
                        <a:rPr lang="en-US" sz="1600" b="1" i="0" u="none" strike="noStrike" cap="none" baseline="0" noProof="0" dirty="0">
                          <a:solidFill>
                            <a:schemeClr val="tx1"/>
                          </a:solidFill>
                          <a:latin typeface="+mn-lt"/>
                          <a:ea typeface="Arial"/>
                          <a:cs typeface="Arial"/>
                          <a:sym typeface="Arial"/>
                        </a:rPr>
                        <a:t>Company or Organization</a:t>
                      </a:r>
                      <a:endParaRPr lang="en-US" sz="1600" noProof="0"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b="1" i="0" u="none" strike="noStrike" cap="none" baseline="0" noProof="0" dirty="0">
                          <a:solidFill>
                            <a:schemeClr val="tx1"/>
                          </a:solidFill>
                          <a:latin typeface="+mn-lt"/>
                          <a:ea typeface="Arial"/>
                          <a:cs typeface="Arial"/>
                          <a:sym typeface="Arial"/>
                        </a:rPr>
                        <a:t>What an Economist at the Company Might Do</a:t>
                      </a:r>
                      <a:endParaRPr lang="en-US" sz="1600" noProof="0"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01438629"/>
                  </a:ext>
                </a:extLst>
              </a:tr>
              <a:tr h="600122">
                <a:tc>
                  <a:txBody>
                    <a:bodyPr/>
                    <a:lstStyle/>
                    <a:p>
                      <a:r>
                        <a:rPr lang="en-US" sz="1600" b="0" i="0" u="none" strike="noStrike" cap="none" baseline="0" noProof="0" dirty="0">
                          <a:solidFill>
                            <a:schemeClr val="tx1"/>
                          </a:solidFill>
                          <a:latin typeface="+mn-lt"/>
                          <a:ea typeface="Arial"/>
                          <a:cs typeface="Arial"/>
                          <a:sym typeface="Arial"/>
                        </a:rPr>
                        <a:t>Ford Motor Company</a:t>
                      </a:r>
                      <a:endParaRPr lang="en-US" sz="1600" noProof="0"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b="0" i="0" u="none" strike="noStrike" cap="none" baseline="0" noProof="0" dirty="0">
                          <a:solidFill>
                            <a:schemeClr val="tx1"/>
                          </a:solidFill>
                          <a:latin typeface="+mn-lt"/>
                          <a:ea typeface="Arial"/>
                          <a:cs typeface="Arial"/>
                          <a:sym typeface="Arial"/>
                        </a:rPr>
                        <a:t>Forecast the demand for electric cars over the next 10 years.</a:t>
                      </a:r>
                      <a:endParaRPr lang="en-US" sz="1600" noProof="0"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9854686"/>
                  </a:ext>
                </a:extLst>
              </a:tr>
              <a:tr h="600122">
                <a:tc>
                  <a:txBody>
                    <a:bodyPr/>
                    <a:lstStyle/>
                    <a:p>
                      <a:r>
                        <a:rPr lang="en-US" sz="1600" b="0" i="0" u="none" strike="noStrike" cap="none" baseline="0" noProof="0" dirty="0">
                          <a:solidFill>
                            <a:schemeClr val="tx1"/>
                          </a:solidFill>
                          <a:latin typeface="+mn-lt"/>
                          <a:ea typeface="Arial"/>
                          <a:cs typeface="Arial"/>
                          <a:sym typeface="Arial"/>
                        </a:rPr>
                        <a:t>Goldman Sachs, a Wall Street investment firm</a:t>
                      </a:r>
                      <a:endParaRPr lang="en-US" sz="1600" noProof="0"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b="0" i="0" u="none" strike="noStrike" cap="none" baseline="0" noProof="0" dirty="0">
                          <a:solidFill>
                            <a:schemeClr val="tx1"/>
                          </a:solidFill>
                          <a:latin typeface="+mn-lt"/>
                          <a:ea typeface="Arial"/>
                          <a:cs typeface="Arial"/>
                          <a:sym typeface="Arial"/>
                        </a:rPr>
                        <a:t>Use economic models to forecast future values of interest rates.</a:t>
                      </a:r>
                      <a:endParaRPr lang="en-US" sz="1600" noProof="0"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70310985"/>
                  </a:ext>
                </a:extLst>
              </a:tr>
              <a:tr h="600122">
                <a:tc>
                  <a:txBody>
                    <a:bodyPr/>
                    <a:lstStyle/>
                    <a:p>
                      <a:r>
                        <a:rPr lang="en-US" sz="1600" b="0" i="0" u="none" strike="noStrike" cap="none" baseline="0" noProof="0" dirty="0">
                          <a:solidFill>
                            <a:schemeClr val="tx1"/>
                          </a:solidFill>
                          <a:latin typeface="+mn-lt"/>
                          <a:ea typeface="Arial"/>
                          <a:cs typeface="Arial"/>
                          <a:sym typeface="Arial"/>
                        </a:rPr>
                        <a:t>McDonald’s</a:t>
                      </a:r>
                      <a:endParaRPr lang="en-US" sz="1600" noProof="0"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b="0" i="0" u="none" strike="noStrike" cap="none" baseline="0" noProof="0" dirty="0">
                          <a:solidFill>
                            <a:schemeClr val="tx1"/>
                          </a:solidFill>
                          <a:latin typeface="+mn-lt"/>
                          <a:ea typeface="Arial"/>
                          <a:cs typeface="Arial"/>
                          <a:sym typeface="Arial"/>
                        </a:rPr>
                        <a:t>Determine whether the firm should open additional restaurants in China.</a:t>
                      </a:r>
                      <a:endParaRPr lang="en-US" sz="1600" noProof="0"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29526196"/>
                  </a:ext>
                </a:extLst>
              </a:tr>
              <a:tr h="600122">
                <a:tc>
                  <a:txBody>
                    <a:bodyPr/>
                    <a:lstStyle/>
                    <a:p>
                      <a:r>
                        <a:rPr lang="en-US" sz="1600" b="0" i="0" u="none" strike="noStrike" cap="none" baseline="0" noProof="0" dirty="0">
                          <a:solidFill>
                            <a:schemeClr val="tx1"/>
                          </a:solidFill>
                          <a:latin typeface="+mn-lt"/>
                          <a:ea typeface="Arial"/>
                          <a:cs typeface="Arial"/>
                          <a:sym typeface="Arial"/>
                        </a:rPr>
                        <a:t>Pfizer, a pharmaceutical company</a:t>
                      </a:r>
                      <a:endParaRPr lang="en-US" sz="1600" noProof="0"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b="0" i="0" u="none" strike="noStrike" cap="none" baseline="0" noProof="0" dirty="0">
                          <a:solidFill>
                            <a:schemeClr val="tx1"/>
                          </a:solidFill>
                          <a:latin typeface="+mn-lt"/>
                          <a:ea typeface="Arial"/>
                          <a:cs typeface="Arial"/>
                          <a:sym typeface="Arial"/>
                        </a:rPr>
                        <a:t>Analyze the financial cost and benefits of a new treatment for cancer.</a:t>
                      </a:r>
                      <a:endParaRPr lang="en-US" sz="1600" noProof="0"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62140161"/>
                  </a:ext>
                </a:extLst>
              </a:tr>
              <a:tr h="600122">
                <a:tc>
                  <a:txBody>
                    <a:bodyPr/>
                    <a:lstStyle/>
                    <a:p>
                      <a:r>
                        <a:rPr lang="en-US" sz="1600" b="1" i="0" u="none" strike="noStrike" cap="none" baseline="0" noProof="0" dirty="0">
                          <a:solidFill>
                            <a:schemeClr val="tx1"/>
                          </a:solidFill>
                          <a:latin typeface="+mn-lt"/>
                          <a:ea typeface="Arial"/>
                          <a:cs typeface="Arial"/>
                          <a:sym typeface="Arial"/>
                        </a:rPr>
                        <a:t>Wall Street Journal</a:t>
                      </a:r>
                      <a:endParaRPr lang="en-US" sz="1600" b="1" i="0" noProof="0"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b="0" i="0" u="none" strike="noStrike" cap="none" baseline="0" noProof="0" dirty="0">
                          <a:solidFill>
                            <a:schemeClr val="tx1"/>
                          </a:solidFill>
                          <a:latin typeface="+mn-lt"/>
                          <a:ea typeface="Arial"/>
                          <a:cs typeface="Arial"/>
                          <a:sym typeface="Arial"/>
                        </a:rPr>
                        <a:t>Report on the Federal Reserve and interpret monetary policy for the paper’s readers.</a:t>
                      </a:r>
                      <a:endParaRPr lang="en-US" sz="1600" noProof="0"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8391838"/>
                  </a:ext>
                </a:extLst>
              </a:tr>
            </a:tbl>
          </a:graphicData>
        </a:graphic>
      </p:graphicFrame>
    </p:spTree>
    <p:extLst>
      <p:ext uri="{BB962C8B-B14F-4D97-AF65-F5344CB8AC3E}">
        <p14:creationId xmlns:p14="http://schemas.microsoft.com/office/powerpoint/2010/main" val="3900426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noProof="0" dirty="0"/>
              <a:t>Table 1.2 Applying Economics in a Career </a:t>
            </a:r>
            <a:r>
              <a:rPr lang="en-US" sz="2000" b="0" noProof="0" dirty="0"/>
              <a:t>(2 of 2)</a:t>
            </a:r>
            <a:endParaRPr lang="en-US" sz="2000" noProof="0" dirty="0"/>
          </a:p>
        </p:txBody>
      </p:sp>
      <p:graphicFrame>
        <p:nvGraphicFramePr>
          <p:cNvPr id="3" name="Table 2"/>
          <p:cNvGraphicFramePr>
            <a:graphicFrameLocks noGrp="1"/>
          </p:cNvGraphicFramePr>
          <p:nvPr>
            <p:extLst>
              <p:ext uri="{D42A27DB-BD31-4B8C-83A1-F6EECF244321}">
                <p14:modId xmlns:p14="http://schemas.microsoft.com/office/powerpoint/2010/main" val="1977502006"/>
              </p:ext>
            </p:extLst>
          </p:nvPr>
        </p:nvGraphicFramePr>
        <p:xfrm>
          <a:off x="500742" y="1699303"/>
          <a:ext cx="8174946" cy="3870960"/>
        </p:xfrm>
        <a:graphic>
          <a:graphicData uri="http://schemas.openxmlformats.org/drawingml/2006/table">
            <a:tbl>
              <a:tblPr firstRow="1" bandRow="1">
                <a:tableStyleId>{2D5ABB26-0587-4C30-8999-92F81FD0307C}</a:tableStyleId>
              </a:tblPr>
              <a:tblGrid>
                <a:gridCol w="3536868">
                  <a:extLst>
                    <a:ext uri="{9D8B030D-6E8A-4147-A177-3AD203B41FA5}">
                      <a16:colId xmlns:a16="http://schemas.microsoft.com/office/drawing/2014/main" val="2467340196"/>
                    </a:ext>
                  </a:extLst>
                </a:gridCol>
                <a:gridCol w="4638078">
                  <a:extLst>
                    <a:ext uri="{9D8B030D-6E8A-4147-A177-3AD203B41FA5}">
                      <a16:colId xmlns:a16="http://schemas.microsoft.com/office/drawing/2014/main" val="3130479243"/>
                    </a:ext>
                  </a:extLst>
                </a:gridCol>
              </a:tblGrid>
              <a:tr h="123212">
                <a:tc>
                  <a:txBody>
                    <a:bodyPr/>
                    <a:lstStyle/>
                    <a:p>
                      <a:pPr>
                        <a:spcBef>
                          <a:spcPts val="0"/>
                        </a:spcBef>
                      </a:pPr>
                      <a:r>
                        <a:rPr lang="en-US" sz="1600" b="1" i="0" u="none" strike="noStrike" cap="none" baseline="0" noProof="0" dirty="0">
                          <a:solidFill>
                            <a:schemeClr val="tx1"/>
                          </a:solidFill>
                          <a:latin typeface="+mn-lt"/>
                          <a:ea typeface="Arial"/>
                          <a:cs typeface="Arial"/>
                          <a:sym typeface="Arial"/>
                        </a:rPr>
                        <a:t>Company or Organization</a:t>
                      </a:r>
                      <a:endParaRPr lang="en-US" sz="1600" noProof="0"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0"/>
                        </a:spcBef>
                      </a:pPr>
                      <a:r>
                        <a:rPr lang="en-US" sz="1600" b="1" i="0" u="none" strike="noStrike" cap="none" baseline="0" noProof="0" dirty="0">
                          <a:solidFill>
                            <a:schemeClr val="tx1"/>
                          </a:solidFill>
                          <a:latin typeface="+mn-lt"/>
                          <a:ea typeface="Arial"/>
                          <a:cs typeface="Arial"/>
                          <a:sym typeface="Arial"/>
                        </a:rPr>
                        <a:t>What an Economist at the Company Might Do</a:t>
                      </a:r>
                      <a:endParaRPr lang="en-US" sz="1600" noProof="0"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79145136"/>
                  </a:ext>
                </a:extLst>
              </a:tr>
              <a:tr h="160544">
                <a:tc>
                  <a:txBody>
                    <a:bodyPr/>
                    <a:lstStyle/>
                    <a:p>
                      <a:pPr>
                        <a:spcBef>
                          <a:spcPts val="0"/>
                        </a:spcBef>
                      </a:pPr>
                      <a:r>
                        <a:rPr lang="en-US" sz="1600" b="0" i="0" u="none" strike="noStrike" cap="none" baseline="0" noProof="0" dirty="0">
                          <a:solidFill>
                            <a:schemeClr val="dk1"/>
                          </a:solidFill>
                          <a:latin typeface="+mn-lt"/>
                          <a:ea typeface="Arial"/>
                          <a:cs typeface="Arial"/>
                          <a:sym typeface="Arial"/>
                        </a:rPr>
                        <a:t>A college or university</a:t>
                      </a:r>
                      <a:endParaRPr lang="en-US" sz="1600" noProof="0"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0"/>
                        </a:spcBef>
                      </a:pPr>
                      <a:r>
                        <a:rPr lang="en-US" sz="1600" b="0" i="0" u="none" strike="noStrike" cap="none" baseline="0" noProof="0" dirty="0">
                          <a:solidFill>
                            <a:schemeClr val="dk1"/>
                          </a:solidFill>
                          <a:latin typeface="+mn-lt"/>
                          <a:ea typeface="Arial"/>
                          <a:cs typeface="Arial"/>
                          <a:sym typeface="Arial"/>
                        </a:rPr>
                        <a:t>Teach economics and conduct research on economic issues.</a:t>
                      </a:r>
                      <a:endParaRPr lang="en-US" sz="1600" u="none" strike="noStrike" cap="none" noProof="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88029483"/>
                  </a:ext>
                </a:extLst>
              </a:tr>
              <a:tr h="160544">
                <a:tc>
                  <a:txBody>
                    <a:bodyPr/>
                    <a:lstStyle/>
                    <a:p>
                      <a:pPr>
                        <a:spcBef>
                          <a:spcPts val="0"/>
                        </a:spcBef>
                      </a:pPr>
                      <a:r>
                        <a:rPr lang="en-US" sz="1600" b="0" i="0" u="none" strike="noStrike" cap="none" baseline="0" noProof="0" dirty="0">
                          <a:solidFill>
                            <a:schemeClr val="dk1"/>
                          </a:solidFill>
                          <a:latin typeface="+mn-lt"/>
                          <a:ea typeface="Arial"/>
                          <a:cs typeface="Arial"/>
                          <a:sym typeface="Arial"/>
                        </a:rPr>
                        <a:t>A regional Federal Reserve Bank</a:t>
                      </a:r>
                      <a:endParaRPr lang="en-US" sz="1600" noProof="0"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0"/>
                        </a:spcBef>
                      </a:pPr>
                      <a:r>
                        <a:rPr lang="en-US" sz="1600" b="0" i="0" u="none" strike="noStrike" cap="none" baseline="0" noProof="0" dirty="0">
                          <a:solidFill>
                            <a:schemeClr val="dk1"/>
                          </a:solidFill>
                          <a:latin typeface="+mn-lt"/>
                          <a:ea typeface="Arial"/>
                          <a:cs typeface="Arial"/>
                          <a:sym typeface="Arial"/>
                        </a:rPr>
                        <a:t>Forecast trends in employment and production in that region.</a:t>
                      </a:r>
                      <a:endParaRPr lang="en-US" sz="1600" noProof="0"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63168738"/>
                  </a:ext>
                </a:extLst>
              </a:tr>
              <a:tr h="434485">
                <a:tc>
                  <a:txBody>
                    <a:bodyPr/>
                    <a:lstStyle/>
                    <a:p>
                      <a:pPr>
                        <a:spcBef>
                          <a:spcPts val="0"/>
                        </a:spcBef>
                      </a:pPr>
                      <a:r>
                        <a:rPr lang="en-US" sz="1600" b="0" i="0" u="none" strike="noStrike" cap="none" baseline="0" noProof="0" dirty="0">
                          <a:solidFill>
                            <a:schemeClr val="dk1"/>
                          </a:solidFill>
                          <a:latin typeface="+mn-lt"/>
                          <a:ea typeface="Arial"/>
                          <a:cs typeface="Arial"/>
                          <a:sym typeface="Arial"/>
                        </a:rPr>
                        <a:t>U.S. Federal Trade Commission</a:t>
                      </a:r>
                      <a:endParaRPr lang="en-US" sz="1600" noProof="0"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0"/>
                        </a:spcBef>
                      </a:pPr>
                      <a:r>
                        <a:rPr lang="en-US" sz="1600" b="0" i="0" u="none" strike="noStrike" cap="none" baseline="0" noProof="0" dirty="0">
                          <a:solidFill>
                            <a:schemeClr val="dk1"/>
                          </a:solidFill>
                          <a:latin typeface="+mn-lt"/>
                          <a:ea typeface="Arial"/>
                          <a:cs typeface="Arial"/>
                          <a:sym typeface="Arial"/>
                        </a:rPr>
                        <a:t>Gather and analyze data on whether two firms should be allowed to reduce competition in a market by merging to form a combined firm, as when supermarket chains Kroger and Albertsons announced in 2022 that they were merging.</a:t>
                      </a:r>
                      <a:endParaRPr lang="en-US" sz="1600" noProof="0"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05321894"/>
                  </a:ext>
                </a:extLst>
              </a:tr>
              <a:tr h="295740">
                <a:tc>
                  <a:txBody>
                    <a:bodyPr/>
                    <a:lstStyle/>
                    <a:p>
                      <a:pPr>
                        <a:spcBef>
                          <a:spcPts val="0"/>
                        </a:spcBef>
                      </a:pPr>
                      <a:r>
                        <a:rPr lang="en-US" sz="1600" b="0" i="0" u="none" strike="noStrike" cap="none" baseline="0" noProof="0" dirty="0">
                          <a:solidFill>
                            <a:schemeClr val="dk1"/>
                          </a:solidFill>
                          <a:latin typeface="+mn-lt"/>
                          <a:ea typeface="Arial"/>
                          <a:cs typeface="Arial"/>
                          <a:sym typeface="Arial"/>
                        </a:rPr>
                        <a:t>The World Bank, an international economic organization with the mission of reducing poverty and increasing economic growth</a:t>
                      </a:r>
                      <a:endParaRPr lang="en-US" sz="1600" b="1" i="0" noProof="0"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Bef>
                          <a:spcPts val="0"/>
                        </a:spcBef>
                      </a:pPr>
                      <a:r>
                        <a:rPr lang="en-US" sz="1600" b="0" i="0" u="none" strike="noStrike" cap="none" baseline="0" noProof="0" dirty="0">
                          <a:solidFill>
                            <a:schemeClr val="dk1"/>
                          </a:solidFill>
                          <a:latin typeface="+mn-lt"/>
                          <a:ea typeface="Arial"/>
                          <a:cs typeface="Arial"/>
                          <a:sym typeface="Arial"/>
                        </a:rPr>
                        <a:t>Write a report analyzing the effectiveness of a development program in a low-income country.</a:t>
                      </a:r>
                      <a:endParaRPr lang="en-US" sz="1600" noProof="0"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48470400"/>
                  </a:ext>
                </a:extLst>
              </a:tr>
            </a:tbl>
          </a:graphicData>
        </a:graphic>
      </p:graphicFrame>
    </p:spTree>
    <p:extLst>
      <p:ext uri="{BB962C8B-B14F-4D97-AF65-F5344CB8AC3E}">
        <p14:creationId xmlns:p14="http://schemas.microsoft.com/office/powerpoint/2010/main" val="3126463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88913"/>
            <a:ext cx="8229600" cy="1123738"/>
          </a:xfrm>
        </p:spPr>
        <p:txBody>
          <a:bodyPr/>
          <a:lstStyle/>
          <a:p>
            <a:r>
              <a:rPr lang="en-US" sz="3200" noProof="0" dirty="0"/>
              <a:t>Does Majoring in Economics Increase Your Income?</a:t>
            </a:r>
          </a:p>
        </p:txBody>
      </p:sp>
      <p:sp>
        <p:nvSpPr>
          <p:cNvPr id="3" name="Content Placeholder 2"/>
          <p:cNvSpPr>
            <a:spLocks noGrp="1"/>
          </p:cNvSpPr>
          <p:nvPr>
            <p:ph sz="quarter" idx="13"/>
          </p:nvPr>
        </p:nvSpPr>
        <p:spPr>
          <a:xfrm>
            <a:off x="457200" y="1554921"/>
            <a:ext cx="8218488" cy="4073984"/>
          </a:xfrm>
        </p:spPr>
        <p:txBody>
          <a:bodyPr/>
          <a:lstStyle/>
          <a:p>
            <a:pPr marL="0" lvl="0" indent="0">
              <a:buSzPts val="2200"/>
              <a:buNone/>
            </a:pPr>
            <a:r>
              <a:rPr lang="en-US" noProof="0" dirty="0"/>
              <a:t>Economists develop a set of skills designed specifically to help businesses make better decisions. More C</a:t>
            </a:r>
            <a:r>
              <a:rPr lang="en-US" sz="100" noProof="0" dirty="0"/>
              <a:t> </a:t>
            </a:r>
            <a:r>
              <a:rPr lang="en-US" noProof="0" dirty="0"/>
              <a:t>E</a:t>
            </a:r>
            <a:r>
              <a:rPr lang="en-US" sz="100" noProof="0" dirty="0"/>
              <a:t> </a:t>
            </a:r>
            <a:r>
              <a:rPr lang="en-US" noProof="0" dirty="0"/>
              <a:t>O</a:t>
            </a:r>
            <a:r>
              <a:rPr lang="en-US" sz="100" noProof="0" dirty="0"/>
              <a:t> </a:t>
            </a:r>
            <a:r>
              <a:rPr lang="en-US" noProof="0" dirty="0"/>
              <a:t>s of large corporations majored in economics than any other major, including:</a:t>
            </a:r>
          </a:p>
          <a:p>
            <a:pPr marL="255600">
              <a:buSzPts val="2200"/>
            </a:pPr>
            <a:r>
              <a:rPr lang="en-US" noProof="0" dirty="0"/>
              <a:t>Elon Musk of Tesla, Space</a:t>
            </a:r>
            <a:r>
              <a:rPr lang="en-US" sz="100" noProof="0" dirty="0"/>
              <a:t> </a:t>
            </a:r>
            <a:r>
              <a:rPr lang="en-US" noProof="0" dirty="0"/>
              <a:t>X, Twitter/X, and the Boring Company</a:t>
            </a:r>
          </a:p>
          <a:p>
            <a:pPr marL="255600">
              <a:buSzPts val="2200"/>
            </a:pPr>
            <a:r>
              <a:rPr lang="en-US" noProof="0" dirty="0"/>
              <a:t>Meg Whitman, formerly C</a:t>
            </a:r>
            <a:r>
              <a:rPr lang="en-US" sz="100" noProof="0" dirty="0"/>
              <a:t> </a:t>
            </a:r>
            <a:r>
              <a:rPr lang="en-US" noProof="0" dirty="0"/>
              <a:t>E</a:t>
            </a:r>
            <a:r>
              <a:rPr lang="en-US" sz="100" noProof="0" dirty="0"/>
              <a:t> </a:t>
            </a:r>
            <a:r>
              <a:rPr lang="en-US" noProof="0" dirty="0"/>
              <a:t>O of Hewlett-Packard</a:t>
            </a:r>
          </a:p>
          <a:p>
            <a:pPr marL="255600">
              <a:buSzPts val="2200"/>
            </a:pPr>
            <a:r>
              <a:rPr lang="en-US" noProof="0" dirty="0"/>
              <a:t>Warren Buffet of Berkshire Hathaway</a:t>
            </a:r>
          </a:p>
        </p:txBody>
      </p:sp>
    </p:spTree>
    <p:extLst>
      <p:ext uri="{BB962C8B-B14F-4D97-AF65-F5344CB8AC3E}">
        <p14:creationId xmlns:p14="http://schemas.microsoft.com/office/powerpoint/2010/main" val="324966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8229600" cy="1097279"/>
          </a:xfrm>
        </p:spPr>
        <p:txBody>
          <a:bodyPr/>
          <a:lstStyle/>
          <a:p>
            <a:r>
              <a:rPr lang="en-US" sz="3200" noProof="0" dirty="0"/>
              <a:t>Table 1.3 Higher Salaries for Economics Majors: Correlation or Causation?</a:t>
            </a:r>
          </a:p>
        </p:txBody>
      </p:sp>
      <p:graphicFrame>
        <p:nvGraphicFramePr>
          <p:cNvPr id="5" name="Table 4"/>
          <p:cNvGraphicFramePr>
            <a:graphicFrameLocks noGrp="1"/>
          </p:cNvGraphicFramePr>
          <p:nvPr>
            <p:extLst>
              <p:ext uri="{D42A27DB-BD31-4B8C-83A1-F6EECF244321}">
                <p14:modId xmlns:p14="http://schemas.microsoft.com/office/powerpoint/2010/main" val="3695742021"/>
              </p:ext>
            </p:extLst>
          </p:nvPr>
        </p:nvGraphicFramePr>
        <p:xfrm>
          <a:off x="504032" y="1592748"/>
          <a:ext cx="8135937" cy="1735260"/>
        </p:xfrm>
        <a:graphic>
          <a:graphicData uri="http://schemas.openxmlformats.org/drawingml/2006/table">
            <a:tbl>
              <a:tblPr firstRow="1" bandRow="1">
                <a:tableStyleId>{2D5ABB26-0587-4C30-8999-92F81FD0307C}</a:tableStyleId>
              </a:tblPr>
              <a:tblGrid>
                <a:gridCol w="2262827">
                  <a:extLst>
                    <a:ext uri="{9D8B030D-6E8A-4147-A177-3AD203B41FA5}">
                      <a16:colId xmlns:a16="http://schemas.microsoft.com/office/drawing/2014/main" val="2363633651"/>
                    </a:ext>
                  </a:extLst>
                </a:gridCol>
                <a:gridCol w="2873828">
                  <a:extLst>
                    <a:ext uri="{9D8B030D-6E8A-4147-A177-3AD203B41FA5}">
                      <a16:colId xmlns:a16="http://schemas.microsoft.com/office/drawing/2014/main" val="2650999578"/>
                    </a:ext>
                  </a:extLst>
                </a:gridCol>
                <a:gridCol w="2999282">
                  <a:extLst>
                    <a:ext uri="{9D8B030D-6E8A-4147-A177-3AD203B41FA5}">
                      <a16:colId xmlns:a16="http://schemas.microsoft.com/office/drawing/2014/main" val="1369555692"/>
                    </a:ext>
                  </a:extLst>
                </a:gridCol>
              </a:tblGrid>
              <a:tr h="630855">
                <a:tc>
                  <a:txBody>
                    <a:bodyPr/>
                    <a:lstStyle/>
                    <a:p>
                      <a:r>
                        <a:rPr lang="en-US" sz="100" noProof="0" dirty="0">
                          <a:solidFill>
                            <a:schemeClr val="tx1"/>
                          </a:solidFill>
                          <a:latin typeface="+mn-lt"/>
                        </a:rPr>
                        <a:t>blank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b="1" i="0" u="none" strike="noStrike" cap="none" baseline="0" noProof="0" dirty="0">
                          <a:solidFill>
                            <a:schemeClr val="tx1"/>
                          </a:solidFill>
                          <a:latin typeface="+mn-lt"/>
                          <a:ea typeface="Arial"/>
                          <a:cs typeface="Arial"/>
                          <a:sym typeface="Arial"/>
                        </a:rPr>
                        <a:t>Median Wage, Early Career</a:t>
                      </a:r>
                      <a:br>
                        <a:rPr lang="en-US" sz="1600" b="1" i="0" u="none" strike="noStrike" cap="none" baseline="0" noProof="0" dirty="0">
                          <a:solidFill>
                            <a:schemeClr val="tx1"/>
                          </a:solidFill>
                          <a:latin typeface="+mn-lt"/>
                          <a:ea typeface="Arial"/>
                          <a:cs typeface="Arial"/>
                          <a:sym typeface="Arial"/>
                        </a:rPr>
                      </a:br>
                      <a:r>
                        <a:rPr lang="en-US" sz="1600" b="1" i="0" u="none" strike="noStrike" cap="none" baseline="0" noProof="0" dirty="0">
                          <a:solidFill>
                            <a:schemeClr val="tx1"/>
                          </a:solidFill>
                          <a:latin typeface="+mn-lt"/>
                          <a:ea typeface="Arial"/>
                          <a:cs typeface="Arial"/>
                          <a:sym typeface="Arial"/>
                        </a:rPr>
                        <a:t>(people aged 22 to 27)</a:t>
                      </a:r>
                      <a:endParaRPr lang="en-US" sz="1600" noProof="0"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b="1" i="0" u="none" strike="noStrike" cap="none" baseline="0" noProof="0" dirty="0">
                          <a:solidFill>
                            <a:schemeClr val="tx1"/>
                          </a:solidFill>
                          <a:latin typeface="+mn-lt"/>
                          <a:ea typeface="Arial"/>
                          <a:cs typeface="Arial"/>
                          <a:sym typeface="Arial"/>
                        </a:rPr>
                        <a:t>Median Wage, Midcareer</a:t>
                      </a:r>
                    </a:p>
                    <a:p>
                      <a:r>
                        <a:rPr lang="en-US" sz="1600" b="1" i="0" u="none" strike="noStrike" cap="none" baseline="0" noProof="0" dirty="0">
                          <a:solidFill>
                            <a:schemeClr val="tx1"/>
                          </a:solidFill>
                          <a:latin typeface="+mn-lt"/>
                          <a:cs typeface="Arial"/>
                          <a:sym typeface="Arial"/>
                        </a:rPr>
                        <a:t>(people aged 35-45)</a:t>
                      </a:r>
                      <a:endParaRPr lang="en-US" sz="1600" noProof="0"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8486735"/>
                  </a:ext>
                </a:extLst>
              </a:tr>
              <a:tr h="510639">
                <a:tc>
                  <a:txBody>
                    <a:bodyPr/>
                    <a:lstStyle/>
                    <a:p>
                      <a:pPr marL="0" indent="0">
                        <a:spcBef>
                          <a:spcPts val="1500"/>
                        </a:spcBef>
                        <a:buClr>
                          <a:schemeClr val="tx2"/>
                        </a:buClr>
                        <a:buFont typeface="Arial" panose="020B0604020202020204" pitchFamily="34" charset="0"/>
                        <a:buNone/>
                      </a:pPr>
                      <a:r>
                        <a:rPr lang="en-US" sz="1600" b="1" noProof="0" dirty="0">
                          <a:solidFill>
                            <a:schemeClr val="tx1"/>
                          </a:solidFill>
                          <a:latin typeface="+mn-lt"/>
                        </a:rPr>
                        <a:t>Economics majors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spcBef>
                          <a:spcPts val="1500"/>
                        </a:spcBef>
                        <a:buClr>
                          <a:schemeClr val="tx2"/>
                        </a:buClr>
                        <a:buFont typeface="Arial" panose="020B0604020202020204" pitchFamily="34" charset="0"/>
                        <a:buNone/>
                      </a:pPr>
                      <a:r>
                        <a:rPr lang="en-US" sz="1600" noProof="0" dirty="0">
                          <a:solidFill>
                            <a:schemeClr val="tx1"/>
                          </a:solidFill>
                          <a:latin typeface="+mn-lt"/>
                        </a:rPr>
                        <a:t>$60,000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spcBef>
                          <a:spcPts val="1500"/>
                        </a:spcBef>
                        <a:buClr>
                          <a:schemeClr val="tx2"/>
                        </a:buClr>
                        <a:buFont typeface="Arial" panose="020B0604020202020204" pitchFamily="34" charset="0"/>
                        <a:buNone/>
                      </a:pPr>
                      <a:r>
                        <a:rPr lang="en-US" sz="1600" noProof="0" dirty="0">
                          <a:solidFill>
                            <a:schemeClr val="tx1"/>
                          </a:solidFill>
                          <a:latin typeface="+mn-lt"/>
                        </a:rPr>
                        <a:t>$91,000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17481151"/>
                  </a:ext>
                </a:extLst>
              </a:tr>
              <a:tr h="593766">
                <a:tc>
                  <a:txBody>
                    <a:bodyPr/>
                    <a:lstStyle/>
                    <a:p>
                      <a:pPr marL="0" indent="0">
                        <a:spcBef>
                          <a:spcPts val="1500"/>
                        </a:spcBef>
                        <a:buClr>
                          <a:schemeClr val="tx2"/>
                        </a:buClr>
                        <a:buFont typeface="Arial" panose="020B0604020202020204" pitchFamily="34" charset="0"/>
                        <a:buNone/>
                      </a:pPr>
                      <a:r>
                        <a:rPr lang="en-US" sz="1600" b="1" noProof="0" dirty="0">
                          <a:solidFill>
                            <a:schemeClr val="tx1"/>
                          </a:solidFill>
                          <a:latin typeface="+mn-lt"/>
                        </a:rPr>
                        <a:t>All majors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spcBef>
                          <a:spcPts val="1500"/>
                        </a:spcBef>
                        <a:buClr>
                          <a:schemeClr val="tx2"/>
                        </a:buClr>
                        <a:buFont typeface="Arial" panose="020B0604020202020204" pitchFamily="34" charset="0"/>
                        <a:buNone/>
                      </a:pPr>
                      <a:r>
                        <a:rPr lang="en-US" sz="1600" noProof="0" dirty="0">
                          <a:solidFill>
                            <a:schemeClr val="tx1"/>
                          </a:solidFill>
                          <a:latin typeface="+mn-lt"/>
                        </a:rPr>
                        <a:t>$45,000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spcBef>
                          <a:spcPts val="1500"/>
                        </a:spcBef>
                        <a:buClr>
                          <a:schemeClr val="tx2"/>
                        </a:buClr>
                        <a:buFont typeface="Arial" panose="020B0604020202020204" pitchFamily="34" charset="0"/>
                        <a:buNone/>
                      </a:pPr>
                      <a:r>
                        <a:rPr lang="en-US" sz="1600" noProof="0" dirty="0">
                          <a:solidFill>
                            <a:schemeClr val="tx1"/>
                          </a:solidFill>
                          <a:latin typeface="+mn-lt"/>
                        </a:rPr>
                        <a:t>$72,000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47078315"/>
                  </a:ext>
                </a:extLst>
              </a:tr>
            </a:tbl>
          </a:graphicData>
        </a:graphic>
      </p:graphicFrame>
      <p:sp>
        <p:nvSpPr>
          <p:cNvPr id="3" name="Content Placeholder 2">
            <a:extLst>
              <a:ext uri="{FF2B5EF4-FFF2-40B4-BE49-F238E27FC236}">
                <a16:creationId xmlns:a16="http://schemas.microsoft.com/office/drawing/2014/main" id="{5C347F9A-0542-2D27-F0A7-5ABE5E920765}"/>
              </a:ext>
            </a:extLst>
          </p:cNvPr>
          <p:cNvSpPr txBox="1">
            <a:spLocks/>
          </p:cNvSpPr>
          <p:nvPr/>
        </p:nvSpPr>
        <p:spPr>
          <a:xfrm>
            <a:off x="462756" y="3583697"/>
            <a:ext cx="8218488" cy="2573382"/>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L="256032" marR="0" lvl="0" indent="-255600" algn="l" rtl="0">
              <a:lnSpc>
                <a:spcPct val="100000"/>
              </a:lnSpc>
              <a:spcBef>
                <a:spcPts val="1500"/>
              </a:spcBef>
              <a:spcAft>
                <a:spcPts val="0"/>
              </a:spcAft>
              <a:buClr>
                <a:srgbClr val="007FA3"/>
              </a:buClr>
              <a:buSzPct val="100000"/>
              <a:buFont typeface="Arial"/>
              <a:buChar char="•"/>
              <a:defRPr sz="2400" b="0" i="0" u="none" strike="noStrike" cap="none">
                <a:solidFill>
                  <a:schemeClr val="dk1"/>
                </a:solidFill>
                <a:latin typeface="+mn-lt"/>
                <a:ea typeface="Arial"/>
                <a:cs typeface="Arial"/>
                <a:sym typeface="Arial"/>
              </a:defRPr>
            </a:lvl1pPr>
            <a:lvl2pPr marL="742950" marR="0" lvl="1" indent="-284400" algn="l" rtl="0">
              <a:lnSpc>
                <a:spcPct val="100000"/>
              </a:lnSpc>
              <a:spcBef>
                <a:spcPts val="600"/>
              </a:spcBef>
              <a:spcAft>
                <a:spcPts val="0"/>
              </a:spcAft>
              <a:buClr>
                <a:srgbClr val="007FA3"/>
              </a:buClr>
              <a:buSzPct val="100000"/>
              <a:buFont typeface="Arial"/>
              <a:buChar char="–"/>
              <a:defRPr sz="2400" b="0" i="0" u="none" strike="noStrike" cap="none">
                <a:solidFill>
                  <a:schemeClr val="dk1"/>
                </a:solidFill>
                <a:latin typeface="+mn-lt"/>
                <a:ea typeface="Arial"/>
                <a:cs typeface="Arial"/>
                <a:sym typeface="Arial"/>
              </a:defRPr>
            </a:lvl2pPr>
            <a:lvl3pPr marL="1143000" marR="0" lvl="2" indent="-230400" algn="l" rtl="0">
              <a:lnSpc>
                <a:spcPct val="100000"/>
              </a:lnSpc>
              <a:spcBef>
                <a:spcPts val="600"/>
              </a:spcBef>
              <a:spcAft>
                <a:spcPts val="0"/>
              </a:spcAft>
              <a:buClr>
                <a:srgbClr val="007FA3"/>
              </a:buClr>
              <a:buSzPct val="100000"/>
              <a:buFont typeface="Noto Sans Symbols"/>
              <a:buChar char="▪"/>
              <a:defRPr sz="2400" b="0" i="0" u="none" strike="noStrike" cap="none">
                <a:solidFill>
                  <a:schemeClr val="dk1"/>
                </a:solidFill>
                <a:latin typeface="+mn-lt"/>
                <a:ea typeface="Arial"/>
                <a:cs typeface="Arial"/>
                <a:sym typeface="Arial"/>
              </a:defRPr>
            </a:lvl3pPr>
            <a:lvl4pPr marL="1600200" marR="0" lvl="3" indent="-230400" algn="l" rtl="0">
              <a:lnSpc>
                <a:spcPct val="100000"/>
              </a:lnSpc>
              <a:spcBef>
                <a:spcPts val="600"/>
              </a:spcBef>
              <a:spcAft>
                <a:spcPts val="0"/>
              </a:spcAft>
              <a:buClr>
                <a:srgbClr val="007FA3"/>
              </a:buClr>
              <a:buSzPct val="100000"/>
              <a:buFont typeface="Arial"/>
              <a:buChar char="–"/>
              <a:defRPr sz="2400" b="0" i="0" u="none" strike="noStrike" cap="none">
                <a:solidFill>
                  <a:schemeClr val="dk1"/>
                </a:solidFill>
                <a:latin typeface="+mn-lt"/>
                <a:ea typeface="Arial"/>
                <a:cs typeface="Arial"/>
                <a:sym typeface="Arial"/>
              </a:defRPr>
            </a:lvl4pPr>
            <a:lvl5pPr marL="2057400" marR="0" lvl="4" indent="-230400" algn="l" rtl="0">
              <a:lnSpc>
                <a:spcPct val="100000"/>
              </a:lnSpc>
              <a:spcBef>
                <a:spcPts val="600"/>
              </a:spcBef>
              <a:spcAft>
                <a:spcPts val="0"/>
              </a:spcAft>
              <a:buClr>
                <a:srgbClr val="007FA3"/>
              </a:buClr>
              <a:buSzPct val="100000"/>
              <a:buFont typeface="Arial"/>
              <a:buChar char="•"/>
              <a:defRPr sz="2400" b="0" i="0" u="none" strike="noStrike" cap="none">
                <a:solidFill>
                  <a:schemeClr val="dk1"/>
                </a:solidFill>
                <a:latin typeface="+mn-lt"/>
                <a:ea typeface="Arial"/>
                <a:cs typeface="Arial"/>
                <a:sym typeface="Arial"/>
              </a:defRPr>
            </a:lvl5pPr>
            <a:lvl6pPr marL="2514600" marR="0" lvl="5" indent="-127000" algn="l" rtl="0">
              <a:lnSpc>
                <a:spcPct val="100000"/>
              </a:lnSpc>
              <a:spcBef>
                <a:spcPts val="3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lnSpc>
                <a:spcPct val="100000"/>
              </a:lnSpc>
              <a:spcBef>
                <a:spcPts val="3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lnSpc>
                <a:spcPct val="100000"/>
              </a:lnSpc>
              <a:spcBef>
                <a:spcPts val="3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lnSpc>
                <a:spcPct val="100000"/>
              </a:lnSpc>
              <a:spcBef>
                <a:spcPts val="3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pPr marL="0" indent="0">
              <a:buSzPts val="2200"/>
              <a:buFont typeface="Arial"/>
              <a:buNone/>
            </a:pPr>
            <a:r>
              <a:rPr lang="en-US" dirty="0"/>
              <a:t>Are these higher-than-average incomes </a:t>
            </a:r>
            <a:r>
              <a:rPr lang="en-US" b="1" dirty="0"/>
              <a:t>caused</a:t>
            </a:r>
            <a:r>
              <a:rPr lang="en-US" dirty="0"/>
              <a:t> by majoring in economics, or is the relationship only a </a:t>
            </a:r>
            <a:r>
              <a:rPr lang="en-US" b="1" dirty="0"/>
              <a:t>correlation</a:t>
            </a:r>
            <a:r>
              <a:rPr lang="en-US" dirty="0"/>
              <a:t>?</a:t>
            </a:r>
          </a:p>
          <a:p>
            <a:pPr marL="0" indent="0">
              <a:buSzPts val="2200"/>
              <a:buFont typeface="Arial"/>
              <a:buNone/>
            </a:pPr>
            <a:r>
              <a:rPr lang="en-US" dirty="0"/>
              <a:t>While economics teaches important skills, another possible explanation is </a:t>
            </a:r>
            <a:r>
              <a:rPr lang="en-US" b="1" dirty="0"/>
              <a:t>self-selection</a:t>
            </a:r>
            <a:r>
              <a:rPr lang="en-US" dirty="0"/>
              <a:t>: future high earners may be more attracted to fields like economics.</a:t>
            </a:r>
          </a:p>
        </p:txBody>
      </p:sp>
    </p:spTree>
    <p:extLst>
      <p:ext uri="{BB962C8B-B14F-4D97-AF65-F5344CB8AC3E}">
        <p14:creationId xmlns:p14="http://schemas.microsoft.com/office/powerpoint/2010/main" val="3426222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noProof="0" dirty="0"/>
              <a:t>1.6 A Preview of Important Economic Terms</a:t>
            </a:r>
          </a:p>
        </p:txBody>
      </p:sp>
      <p:sp>
        <p:nvSpPr>
          <p:cNvPr id="4" name="Content Placeholder 3"/>
          <p:cNvSpPr>
            <a:spLocks noGrp="1"/>
          </p:cNvSpPr>
          <p:nvPr>
            <p:ph sz="quarter" idx="13"/>
          </p:nvPr>
        </p:nvSpPr>
        <p:spPr>
          <a:xfrm>
            <a:off x="457200" y="1552575"/>
            <a:ext cx="4201568" cy="418729"/>
          </a:xfrm>
        </p:spPr>
        <p:txBody>
          <a:bodyPr/>
          <a:lstStyle/>
          <a:p>
            <a:pPr marL="432" indent="0">
              <a:buNone/>
            </a:pPr>
            <a:r>
              <a:rPr lang="en-US" sz="1800" b="1" noProof="0" dirty="0"/>
              <a:t>Define important economic terms.</a:t>
            </a:r>
          </a:p>
        </p:txBody>
      </p:sp>
      <p:sp>
        <p:nvSpPr>
          <p:cNvPr id="5" name="Content Placeholder 4"/>
          <p:cNvSpPr>
            <a:spLocks noGrp="1"/>
          </p:cNvSpPr>
          <p:nvPr>
            <p:ph sz="quarter" idx="14"/>
          </p:nvPr>
        </p:nvSpPr>
        <p:spPr>
          <a:xfrm>
            <a:off x="457200" y="2072804"/>
            <a:ext cx="8232128" cy="3425471"/>
          </a:xfrm>
        </p:spPr>
        <p:txBody>
          <a:bodyPr/>
          <a:lstStyle/>
          <a:p>
            <a:pPr marL="0" lvl="0" indent="0">
              <a:spcBef>
                <a:spcPts val="600"/>
              </a:spcBef>
              <a:buSzPts val="2200"/>
              <a:buNone/>
            </a:pPr>
            <a:r>
              <a:rPr lang="en-US" sz="2000" noProof="0" dirty="0"/>
              <a:t>Like all fields of study, economics uses terms or jargon with specific, precise meanings.</a:t>
            </a:r>
          </a:p>
          <a:p>
            <a:pPr marL="0" lvl="0" indent="0">
              <a:spcBef>
                <a:spcPts val="600"/>
              </a:spcBef>
              <a:buSzPts val="2200"/>
              <a:buNone/>
            </a:pPr>
            <a:r>
              <a:rPr lang="en-US" sz="2000" noProof="0" dirty="0"/>
              <a:t>Sometimes these terms will be used in ways that differ even from closely related disciplines.</a:t>
            </a:r>
          </a:p>
          <a:p>
            <a:pPr marL="0" lvl="0" indent="0">
              <a:spcBef>
                <a:spcPts val="600"/>
              </a:spcBef>
              <a:buSzPts val="2200"/>
              <a:buNone/>
            </a:pPr>
            <a:r>
              <a:rPr lang="en-US" sz="2000" noProof="0" dirty="0"/>
              <a:t>Examples:</a:t>
            </a:r>
          </a:p>
          <a:p>
            <a:pPr lvl="0" indent="-256032"/>
            <a:r>
              <a:rPr lang="en-US" sz="2000" b="1" noProof="0" dirty="0"/>
              <a:t>Technology</a:t>
            </a:r>
            <a:r>
              <a:rPr lang="en-US" sz="2000" noProof="0" dirty="0"/>
              <a:t>: The processes a firm uses to produce goods and services.</a:t>
            </a:r>
          </a:p>
          <a:p>
            <a:pPr lvl="0" indent="-256032"/>
            <a:r>
              <a:rPr lang="en-US" sz="2000" b="1" noProof="0" dirty="0"/>
              <a:t>Capital</a:t>
            </a:r>
            <a:r>
              <a:rPr lang="en-US" sz="2000" noProof="0" dirty="0"/>
              <a:t>: Manufactured goods that are used to produce other goods and services.</a:t>
            </a:r>
          </a:p>
        </p:txBody>
      </p:sp>
      <p:sp>
        <p:nvSpPr>
          <p:cNvPr id="3" name="Content Placeholder 2"/>
          <p:cNvSpPr>
            <a:spLocks noGrp="1"/>
          </p:cNvSpPr>
          <p:nvPr>
            <p:ph sz="quarter" idx="14"/>
          </p:nvPr>
        </p:nvSpPr>
        <p:spPr>
          <a:xfrm>
            <a:off x="457200" y="5617029"/>
            <a:ext cx="8232128" cy="475013"/>
          </a:xfrm>
        </p:spPr>
        <p:txBody>
          <a:bodyPr/>
          <a:lstStyle/>
          <a:p>
            <a:pPr marL="0" indent="0">
              <a:buSzPts val="2200"/>
              <a:buNone/>
            </a:pPr>
            <a:r>
              <a:rPr lang="en-US" sz="2000" noProof="0" dirty="0"/>
              <a:t>Pay close attention to terms defined in class and in the textbook!</a:t>
            </a:r>
          </a:p>
        </p:txBody>
      </p:sp>
    </p:spTree>
    <p:extLst>
      <p:ext uri="{BB962C8B-B14F-4D97-AF65-F5344CB8AC3E}">
        <p14:creationId xmlns:p14="http://schemas.microsoft.com/office/powerpoint/2010/main" val="3782228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animEffect transition="in" filter="fade">
                                      <p:cBhvr>
                                        <p:cTn id="11" dur="500"/>
                                        <p:tgtEl>
                                          <p:spTgt spid="5">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animEffect transition="in" filter="fade">
                                      <p:cBhvr>
                                        <p:cTn id="15" dur="500"/>
                                        <p:tgtEl>
                                          <p:spTgt spid="5">
                                            <p:txEl>
                                              <p:pRg st="1" end="1"/>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animEffect transition="in" filter="fade">
                                      <p:cBhvr>
                                        <p:cTn id="19" dur="500"/>
                                        <p:tgtEl>
                                          <p:spTgt spid="5">
                                            <p:txEl>
                                              <p:pRg st="2" end="2"/>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5">
                                            <p:txEl>
                                              <p:pRg st="3" end="3"/>
                                            </p:txEl>
                                          </p:spTgt>
                                        </p:tgtEl>
                                        <p:attrNameLst>
                                          <p:attrName>style.visibility</p:attrName>
                                        </p:attrNameLst>
                                      </p:cBhvr>
                                      <p:to>
                                        <p:strVal val="visible"/>
                                      </p:to>
                                    </p:set>
                                    <p:animEffect transition="in" filter="fade">
                                      <p:cBhvr>
                                        <p:cTn id="23" dur="500"/>
                                        <p:tgtEl>
                                          <p:spTgt spid="5">
                                            <p:txEl>
                                              <p:pRg st="3" end="3"/>
                                            </p:txEl>
                                          </p:spTgt>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500"/>
                                        <p:tgtEl>
                                          <p:spTgt spid="5">
                                            <p:txEl>
                                              <p:pRg st="4" end="4"/>
                                            </p:txEl>
                                          </p:spTgt>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3">
                                            <p:txEl>
                                              <p:pRg st="0" end="0"/>
                                            </p:txEl>
                                          </p:spTgt>
                                        </p:tgtEl>
                                        <p:attrNameLst>
                                          <p:attrName>style.visibility</p:attrName>
                                        </p:attrNameLst>
                                      </p:cBhvr>
                                      <p:to>
                                        <p:strVal val="visible"/>
                                      </p:to>
                                    </p:set>
                                    <p:animEffect transition="in" filter="fade">
                                      <p:cBhvr>
                                        <p:cTn id="31"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build="p"/>
      <p:bldP spid="3"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823231-6B8D-4737-AA62-65EDA20F1929}"/>
              </a:ext>
            </a:extLst>
          </p:cNvPr>
          <p:cNvSpPr>
            <a:spLocks noGrp="1"/>
          </p:cNvSpPr>
          <p:nvPr>
            <p:ph type="title"/>
          </p:nvPr>
        </p:nvSpPr>
        <p:spPr/>
        <p:txBody>
          <a:bodyPr/>
          <a:lstStyle/>
          <a:p>
            <a:r>
              <a:rPr lang="en-US" sz="3200" noProof="0" dirty="0"/>
              <a:t>Appendix: Using Graphs and Formulas</a:t>
            </a:r>
          </a:p>
        </p:txBody>
      </p:sp>
      <p:sp>
        <p:nvSpPr>
          <p:cNvPr id="6" name="Content Placeholder 5">
            <a:extLst>
              <a:ext uri="{FF2B5EF4-FFF2-40B4-BE49-F238E27FC236}">
                <a16:creationId xmlns:a16="http://schemas.microsoft.com/office/drawing/2014/main" id="{1338644D-F086-434C-A3FA-848826C9095A}"/>
              </a:ext>
            </a:extLst>
          </p:cNvPr>
          <p:cNvSpPr>
            <a:spLocks noGrp="1"/>
          </p:cNvSpPr>
          <p:nvPr>
            <p:ph sz="quarter" idx="16"/>
          </p:nvPr>
        </p:nvSpPr>
        <p:spPr>
          <a:xfrm>
            <a:off x="457200" y="1558413"/>
            <a:ext cx="7392390" cy="460392"/>
          </a:xfrm>
        </p:spPr>
        <p:txBody>
          <a:bodyPr/>
          <a:lstStyle/>
          <a:p>
            <a:pPr marL="0" indent="0">
              <a:buNone/>
            </a:pPr>
            <a:r>
              <a:rPr lang="en-US" sz="2000" b="1" noProof="0" dirty="0">
                <a:latin typeface="+mn-lt"/>
              </a:rPr>
              <a:t>Use graphs and formulas to analyze economic situations.</a:t>
            </a:r>
          </a:p>
        </p:txBody>
      </p:sp>
      <p:sp>
        <p:nvSpPr>
          <p:cNvPr id="7" name="Content Placeholder 6">
            <a:extLst>
              <a:ext uri="{FF2B5EF4-FFF2-40B4-BE49-F238E27FC236}">
                <a16:creationId xmlns:a16="http://schemas.microsoft.com/office/drawing/2014/main" id="{6D9862B4-D2BB-413A-93B4-E2B3A722374A}"/>
              </a:ext>
            </a:extLst>
          </p:cNvPr>
          <p:cNvSpPr>
            <a:spLocks noGrp="1"/>
          </p:cNvSpPr>
          <p:nvPr>
            <p:ph sz="quarter" idx="17"/>
          </p:nvPr>
        </p:nvSpPr>
        <p:spPr>
          <a:xfrm>
            <a:off x="457201" y="2199763"/>
            <a:ext cx="2606633" cy="3984061"/>
          </a:xfrm>
        </p:spPr>
        <p:txBody>
          <a:bodyPr/>
          <a:lstStyle/>
          <a:p>
            <a:pPr marL="0" indent="0">
              <a:buNone/>
            </a:pPr>
            <a:r>
              <a:rPr lang="en-US" sz="1800" noProof="0" dirty="0">
                <a:latin typeface="+mn-lt"/>
              </a:rPr>
              <a:t>A map is a simplified model of reality, showing essential details only.</a:t>
            </a:r>
          </a:p>
          <a:p>
            <a:pPr marL="0" indent="0">
              <a:buNone/>
            </a:pPr>
            <a:r>
              <a:rPr lang="en-US" sz="1800" noProof="0" dirty="0">
                <a:latin typeface="+mn-lt"/>
              </a:rPr>
              <a:t>Economic models, with features like graphs and formulas, can help us understand economic situations just like a map helps us to understand the geographic layout of a city.</a:t>
            </a:r>
          </a:p>
        </p:txBody>
      </p:sp>
      <p:pic>
        <p:nvPicPr>
          <p:cNvPr id="3" name="Picture 2" descr="A street map of New York City has markers notating the locations of the most well known areas. A 14 minute walking path is highlighted between the Empire State Building, and the 42 Street Port Authority Bus Terminal."/>
          <p:cNvPicPr>
            <a:picLocks noChangeAspect="1"/>
          </p:cNvPicPr>
          <p:nvPr/>
        </p:nvPicPr>
        <p:blipFill>
          <a:blip r:embed="rId3"/>
          <a:stretch>
            <a:fillRect/>
          </a:stretch>
        </p:blipFill>
        <p:spPr>
          <a:xfrm>
            <a:off x="3239095" y="2217962"/>
            <a:ext cx="5492912" cy="3639809"/>
          </a:xfrm>
          <a:prstGeom prst="rect">
            <a:avLst/>
          </a:prstGeom>
        </p:spPr>
      </p:pic>
    </p:spTree>
    <p:extLst>
      <p:ext uri="{BB962C8B-B14F-4D97-AF65-F5344CB8AC3E}">
        <p14:creationId xmlns:p14="http://schemas.microsoft.com/office/powerpoint/2010/main" val="65258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fade">
                                      <p:cBhvr>
                                        <p:cTn id="11" dur="500"/>
                                        <p:tgtEl>
                                          <p:spTgt spid="7">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7">
                                            <p:txEl>
                                              <p:pRg st="1" end="1"/>
                                            </p:txEl>
                                          </p:spTgt>
                                        </p:tgtEl>
                                        <p:attrNameLst>
                                          <p:attrName>style.visibility</p:attrName>
                                        </p:attrNameLst>
                                      </p:cBhvr>
                                      <p:to>
                                        <p:strVal val="visible"/>
                                      </p:to>
                                    </p:set>
                                    <p:animEffect transition="in" filter="fade">
                                      <p:cBhvr>
                                        <p:cTn id="15" dur="500"/>
                                        <p:tgtEl>
                                          <p:spTgt spid="7">
                                            <p:txEl>
                                              <p:pRg st="1" end="1"/>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7"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noProof="0" dirty="0"/>
              <a:t>Figure 1A.1 Bar Graphs and Pie Charts</a:t>
            </a:r>
          </a:p>
        </p:txBody>
      </p:sp>
      <p:pic>
        <p:nvPicPr>
          <p:cNvPr id="25" name="Picture 24" descr="A bar graph and a pie chart represent the market share data for the P C market. For long description in Notes pane, press F6."/>
          <p:cNvPicPr>
            <a:picLocks noChangeAspect="1"/>
          </p:cNvPicPr>
          <p:nvPr/>
        </p:nvPicPr>
        <p:blipFill>
          <a:blip r:embed="rId3"/>
          <a:stretch>
            <a:fillRect/>
          </a:stretch>
        </p:blipFill>
        <p:spPr>
          <a:xfrm>
            <a:off x="503230" y="1711883"/>
            <a:ext cx="8137541" cy="2883381"/>
          </a:xfrm>
          <a:prstGeom prst="rect">
            <a:avLst/>
          </a:prstGeom>
        </p:spPr>
      </p:pic>
      <p:sp>
        <p:nvSpPr>
          <p:cNvPr id="6" name="Content Placeholder 5"/>
          <p:cNvSpPr>
            <a:spLocks noGrp="1"/>
          </p:cNvSpPr>
          <p:nvPr>
            <p:ph sz="quarter" idx="13"/>
          </p:nvPr>
        </p:nvSpPr>
        <p:spPr>
          <a:xfrm>
            <a:off x="457200" y="4750131"/>
            <a:ext cx="8229600" cy="1546167"/>
          </a:xfrm>
        </p:spPr>
        <p:txBody>
          <a:bodyPr/>
          <a:lstStyle/>
          <a:p>
            <a:pPr marL="0" lvl="0" indent="0">
              <a:spcBef>
                <a:spcPts val="0"/>
              </a:spcBef>
              <a:buSzPts val="2200"/>
              <a:buNone/>
            </a:pPr>
            <a:r>
              <a:rPr lang="en-US" sz="2000" noProof="0" dirty="0"/>
              <a:t>The left panel shows a bar graph of market share data for the U.S. P</a:t>
            </a:r>
            <a:r>
              <a:rPr lang="en-US" sz="100" noProof="0" dirty="0"/>
              <a:t> </a:t>
            </a:r>
            <a:r>
              <a:rPr lang="en-US" sz="2000" noProof="0" dirty="0"/>
              <a:t>C market; market share is represented by the height of the bar.</a:t>
            </a:r>
          </a:p>
          <a:p>
            <a:pPr marL="0" lvl="0" indent="0">
              <a:spcBef>
                <a:spcPts val="1200"/>
              </a:spcBef>
              <a:buSzPts val="2200"/>
              <a:buNone/>
            </a:pPr>
            <a:r>
              <a:rPr lang="en-US" sz="2000" noProof="0" dirty="0"/>
              <a:t>The right panel shows a pie chart of the same data; market share is represented by the size of the “slice of the pie.”</a:t>
            </a:r>
          </a:p>
        </p:txBody>
      </p:sp>
    </p:spTree>
    <p:extLst>
      <p:ext uri="{BB962C8B-B14F-4D97-AF65-F5344CB8AC3E}">
        <p14:creationId xmlns:p14="http://schemas.microsoft.com/office/powerpoint/2010/main" val="1653941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animEffect transition="in" filter="fade">
                                      <p:cBhvr>
                                        <p:cTn id="11" dur="500"/>
                                        <p:tgtEl>
                                          <p:spTgt spid="6">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animEffect transition="in" filter="fade">
                                      <p:cBhvr>
                                        <p:cTn id="15" dur="500"/>
                                        <p:tgtEl>
                                          <p:spTgt spid="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Figure 1A.2 Time-Series Graphs</a:t>
            </a:r>
          </a:p>
        </p:txBody>
      </p:sp>
      <p:pic>
        <p:nvPicPr>
          <p:cNvPr id="3" name="Picture 2" descr="Time series line graphs A and B represent Apple's worldwide sales of Macs from 2015 to 2022. For long description in Notes pane, press F6."/>
          <p:cNvPicPr>
            <a:picLocks noChangeAspect="1"/>
          </p:cNvPicPr>
          <p:nvPr/>
        </p:nvPicPr>
        <p:blipFill>
          <a:blip r:embed="rId3"/>
          <a:stretch>
            <a:fillRect/>
          </a:stretch>
        </p:blipFill>
        <p:spPr>
          <a:xfrm>
            <a:off x="1173186" y="1557338"/>
            <a:ext cx="6797629" cy="2975106"/>
          </a:xfrm>
          <a:prstGeom prst="rect">
            <a:avLst/>
          </a:prstGeom>
        </p:spPr>
      </p:pic>
      <p:sp>
        <p:nvSpPr>
          <p:cNvPr id="6" name="Content Placeholder 5"/>
          <p:cNvSpPr>
            <a:spLocks noGrp="1"/>
          </p:cNvSpPr>
          <p:nvPr>
            <p:ph sz="quarter" idx="13"/>
          </p:nvPr>
        </p:nvSpPr>
        <p:spPr>
          <a:xfrm>
            <a:off x="457200" y="4777132"/>
            <a:ext cx="8229600" cy="1460156"/>
          </a:xfrm>
        </p:spPr>
        <p:txBody>
          <a:bodyPr tIns="0"/>
          <a:lstStyle/>
          <a:p>
            <a:pPr marL="0" lvl="0" indent="0">
              <a:spcBef>
                <a:spcPts val="600"/>
              </a:spcBef>
              <a:buSzPts val="2200"/>
              <a:buNone/>
            </a:pPr>
            <a:r>
              <a:rPr lang="en-US" sz="1600" noProof="0" dirty="0"/>
              <a:t>Both panels present time-series graphs of Apple’s worldwide sales of Macs during each year from 2015 to 2022.</a:t>
            </a:r>
          </a:p>
          <a:p>
            <a:pPr marL="255600" lvl="0">
              <a:spcBef>
                <a:spcPts val="600"/>
              </a:spcBef>
            </a:pPr>
            <a:r>
              <a:rPr lang="en-US" sz="1600" noProof="0" dirty="0"/>
              <a:t>The right panel has a truncated scale on the vertical axis, while the left panel does not.</a:t>
            </a:r>
          </a:p>
          <a:p>
            <a:pPr marL="255600" lvl="0">
              <a:spcBef>
                <a:spcPts val="600"/>
              </a:spcBef>
            </a:pPr>
            <a:r>
              <a:rPr lang="en-US" sz="1600" noProof="0" dirty="0"/>
              <a:t>As a result, the fluctuations in Apple’s sales appear smaller in the left panel than the right one.</a:t>
            </a:r>
          </a:p>
        </p:txBody>
      </p:sp>
    </p:spTree>
    <p:extLst>
      <p:ext uri="{BB962C8B-B14F-4D97-AF65-F5344CB8AC3E}">
        <p14:creationId xmlns:p14="http://schemas.microsoft.com/office/powerpoint/2010/main" val="1373323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animEffect transition="in" filter="fade">
                                      <p:cBhvr>
                                        <p:cTn id="11" dur="500"/>
                                        <p:tgtEl>
                                          <p:spTgt spid="6">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animEffect transition="in" filter="fade">
                                      <p:cBhvr>
                                        <p:cTn id="15" dur="500"/>
                                        <p:tgtEl>
                                          <p:spTgt spid="6">
                                            <p:txEl>
                                              <p:pRg st="1" end="1"/>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animEffect transition="in" filter="fade">
                                      <p:cBhvr>
                                        <p:cTn id="19"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noProof="0" dirty="0"/>
              <a:t>What Is This Class About?</a:t>
            </a:r>
          </a:p>
        </p:txBody>
      </p:sp>
      <p:sp>
        <p:nvSpPr>
          <p:cNvPr id="2" name="Content Placeholder 1"/>
          <p:cNvSpPr>
            <a:spLocks noGrp="1"/>
          </p:cNvSpPr>
          <p:nvPr>
            <p:ph sz="quarter" idx="13"/>
          </p:nvPr>
        </p:nvSpPr>
        <p:spPr/>
        <p:txBody>
          <a:bodyPr/>
          <a:lstStyle/>
          <a:p>
            <a:pPr marL="0" lvl="0" indent="0">
              <a:buSzPts val="2200"/>
              <a:buNone/>
            </a:pPr>
            <a:r>
              <a:rPr lang="en-US" noProof="0" dirty="0"/>
              <a:t>People make choices as they try to attain their goals. Choices are necessary because we live in a world of scarcity.</a:t>
            </a:r>
          </a:p>
          <a:p>
            <a:pPr marL="0" lvl="0" indent="0">
              <a:buSzPts val="2200"/>
              <a:buNone/>
            </a:pPr>
            <a:r>
              <a:rPr lang="en-US" b="1" noProof="0" dirty="0"/>
              <a:t>Scarcity</a:t>
            </a:r>
            <a:r>
              <a:rPr lang="en-US" noProof="0" dirty="0"/>
              <a:t>: A situation in which unlimited wants exceed the limited resources available to fulfill those wants.</a:t>
            </a:r>
          </a:p>
          <a:p>
            <a:pPr marL="0" lvl="0" indent="0">
              <a:buSzPts val="2200"/>
              <a:buNone/>
            </a:pPr>
            <a:r>
              <a:rPr lang="en-US" b="1" noProof="0" dirty="0"/>
              <a:t>Economics</a:t>
            </a:r>
            <a:r>
              <a:rPr lang="en-US" noProof="0" dirty="0"/>
              <a:t> is the study of the choices people make to attain their goals, given their scarce resources.</a:t>
            </a:r>
          </a:p>
          <a:p>
            <a:pPr marL="0" lvl="0" indent="0">
              <a:buSzPts val="2200"/>
              <a:buNone/>
            </a:pPr>
            <a:r>
              <a:rPr lang="en-US" noProof="0" dirty="0"/>
              <a:t>Economists study these choices using </a:t>
            </a:r>
            <a:r>
              <a:rPr lang="en-US" b="1" noProof="0" dirty="0"/>
              <a:t>economic models</a:t>
            </a:r>
            <a:r>
              <a:rPr lang="en-US" noProof="0" dirty="0"/>
              <a:t>, simplified versions of reality used to analyze real-world economic situations.</a:t>
            </a:r>
          </a:p>
        </p:txBody>
      </p:sp>
    </p:spTree>
    <p:extLst>
      <p:ext uri="{BB962C8B-B14F-4D97-AF65-F5344CB8AC3E}">
        <p14:creationId xmlns:p14="http://schemas.microsoft.com/office/powerpoint/2010/main" val="1651138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animEffect transition="in" filter="fade">
                                      <p:cBhvr>
                                        <p:cTn id="11" dur="500"/>
                                        <p:tgtEl>
                                          <p:spTgt spid="2">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fade">
                                      <p:cBhvr>
                                        <p:cTn id="15" dur="500"/>
                                        <p:tgtEl>
                                          <p:spTgt spid="2">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animEffect transition="in" filter="fade">
                                      <p:cBhvr>
                                        <p:cTn id="19" dur="500"/>
                                        <p:tgtEl>
                                          <p:spTgt spid="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noProof="0" dirty="0"/>
              <a:t>Figure 1A.3 Plotting Price and Quantity Points in a Graph</a:t>
            </a:r>
          </a:p>
        </p:txBody>
      </p:sp>
      <p:sp>
        <p:nvSpPr>
          <p:cNvPr id="6" name="Content Placeholder 5"/>
          <p:cNvSpPr>
            <a:spLocks noGrp="1"/>
          </p:cNvSpPr>
          <p:nvPr>
            <p:ph sz="quarter" idx="15"/>
          </p:nvPr>
        </p:nvSpPr>
        <p:spPr>
          <a:xfrm>
            <a:off x="457200" y="1558413"/>
            <a:ext cx="2939143" cy="4750947"/>
          </a:xfrm>
        </p:spPr>
        <p:txBody>
          <a:bodyPr/>
          <a:lstStyle/>
          <a:p>
            <a:pPr marL="0" lvl="0" indent="0">
              <a:spcBef>
                <a:spcPts val="800"/>
              </a:spcBef>
              <a:buSzPts val="2200"/>
              <a:buNone/>
            </a:pPr>
            <a:r>
              <a:rPr lang="en-US" sz="1800" noProof="0" dirty="0"/>
              <a:t>The figure shows a two-dimensional grid on which we measure the price of pizza along the vertical axis (or </a:t>
            </a:r>
            <a:r>
              <a:rPr lang="en-US" sz="1800" i="1" noProof="0" dirty="0"/>
              <a:t>y</a:t>
            </a:r>
            <a:r>
              <a:rPr lang="en-US" sz="1800" noProof="0" dirty="0"/>
              <a:t>-axis) and the quantity of pizza sold per week along the horizontal axis (or </a:t>
            </a:r>
            <a:r>
              <a:rPr lang="en-US" sz="1800" i="1" noProof="0" dirty="0"/>
              <a:t>x</a:t>
            </a:r>
            <a:r>
              <a:rPr lang="en-US" sz="1800" noProof="0" dirty="0"/>
              <a:t>-axis).</a:t>
            </a:r>
          </a:p>
          <a:p>
            <a:pPr marL="0" lvl="0" indent="0">
              <a:spcBef>
                <a:spcPts val="800"/>
              </a:spcBef>
              <a:buSzPts val="2200"/>
              <a:buNone/>
            </a:pPr>
            <a:r>
              <a:rPr lang="en-US" sz="1800" noProof="0" dirty="0"/>
              <a:t>Each point on the grid represents one of the price and quantity combinations listed in the table.</a:t>
            </a:r>
          </a:p>
          <a:p>
            <a:pPr marL="0" lvl="0" indent="0">
              <a:spcBef>
                <a:spcPts val="800"/>
              </a:spcBef>
              <a:buSzPts val="2200"/>
              <a:buNone/>
            </a:pPr>
            <a:r>
              <a:rPr lang="en-US" sz="1800" noProof="0" dirty="0"/>
              <a:t>By connecting the points with a line, we can better illustrate the relationship between the two variables.</a:t>
            </a:r>
          </a:p>
        </p:txBody>
      </p:sp>
      <p:pic>
        <p:nvPicPr>
          <p:cNvPr id="3" name="Picture 2" descr="A table and a line graph demonstrate plotting price and quantity points, using pizza sales as an example. For long description in Notes pane, press F6."/>
          <p:cNvPicPr>
            <a:picLocks noChangeAspect="1"/>
          </p:cNvPicPr>
          <p:nvPr/>
        </p:nvPicPr>
        <p:blipFill>
          <a:blip r:embed="rId3"/>
          <a:stretch>
            <a:fillRect/>
          </a:stretch>
        </p:blipFill>
        <p:spPr>
          <a:xfrm>
            <a:off x="3821770" y="1565332"/>
            <a:ext cx="4865030" cy="4493141"/>
          </a:xfrm>
          <a:prstGeom prst="rect">
            <a:avLst/>
          </a:prstGeom>
        </p:spPr>
      </p:pic>
    </p:spTree>
    <p:extLst>
      <p:ext uri="{BB962C8B-B14F-4D97-AF65-F5344CB8AC3E}">
        <p14:creationId xmlns:p14="http://schemas.microsoft.com/office/powerpoint/2010/main" val="282186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animEffect transition="in" filter="fade">
                                      <p:cBhvr>
                                        <p:cTn id="11" dur="500"/>
                                        <p:tgtEl>
                                          <p:spTgt spid="6">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noProof="0" dirty="0"/>
              <a:t>Figure 1A.4 Calculating the Slope of a Line </a:t>
            </a:r>
            <a:r>
              <a:rPr lang="en-US" sz="2000" b="0" noProof="0" dirty="0"/>
              <a:t>(1 of 2)</a:t>
            </a:r>
            <a:endParaRPr lang="en-US" sz="2000" noProof="0" dirty="0"/>
          </a:p>
        </p:txBody>
      </p:sp>
      <p:sp>
        <p:nvSpPr>
          <p:cNvPr id="6" name="Content Placeholder 5"/>
          <p:cNvSpPr>
            <a:spLocks noGrp="1"/>
          </p:cNvSpPr>
          <p:nvPr>
            <p:ph sz="quarter" idx="15"/>
          </p:nvPr>
        </p:nvSpPr>
        <p:spPr>
          <a:xfrm>
            <a:off x="457200" y="1558412"/>
            <a:ext cx="2573383" cy="4678876"/>
          </a:xfrm>
        </p:spPr>
        <p:txBody>
          <a:bodyPr/>
          <a:lstStyle/>
          <a:p>
            <a:pPr marL="0" lvl="0" indent="0">
              <a:buSzPts val="2200"/>
              <a:buNone/>
            </a:pPr>
            <a:r>
              <a:rPr lang="en-US" sz="2000" noProof="0" dirty="0"/>
              <a:t>We can calculate the slope of a line as the change in the value of the variable on the </a:t>
            </a:r>
            <a:r>
              <a:rPr lang="en-US" sz="2000" i="1" noProof="0" dirty="0"/>
              <a:t>y</a:t>
            </a:r>
            <a:r>
              <a:rPr lang="en-US" sz="2000" noProof="0" dirty="0"/>
              <a:t>-axis divided by the change in the value of the variable on the </a:t>
            </a:r>
            <a:r>
              <a:rPr lang="en-US" sz="2000" i="1" noProof="0" dirty="0"/>
              <a:t>x</a:t>
            </a:r>
            <a:r>
              <a:rPr lang="en-US" sz="2000" noProof="0" dirty="0"/>
              <a:t>-axis.</a:t>
            </a:r>
          </a:p>
          <a:p>
            <a:pPr marL="0" lvl="0" indent="0">
              <a:buSzPts val="2200"/>
              <a:buNone/>
            </a:pPr>
            <a:r>
              <a:rPr lang="en-US" sz="2000" noProof="0" dirty="0"/>
              <a:t>Because the slope of a straight line is constant, we can use any two points in the figure to calculate the slope of the line.</a:t>
            </a:r>
          </a:p>
        </p:txBody>
      </p:sp>
      <p:pic>
        <p:nvPicPr>
          <p:cNvPr id="3" name="Picture 2" descr="A graph demonstrates calculating the slope of a line, using pizza sales as an example. For long description in Notes pane, press F6."/>
          <p:cNvPicPr>
            <a:picLocks noChangeAspect="1"/>
          </p:cNvPicPr>
          <p:nvPr/>
        </p:nvPicPr>
        <p:blipFill>
          <a:blip r:embed="rId3"/>
          <a:stretch>
            <a:fillRect/>
          </a:stretch>
        </p:blipFill>
        <p:spPr>
          <a:xfrm>
            <a:off x="3492558" y="1558412"/>
            <a:ext cx="5194242" cy="2560542"/>
          </a:xfrm>
          <a:prstGeom prst="rect">
            <a:avLst/>
          </a:prstGeom>
        </p:spPr>
      </p:pic>
      <p:graphicFrame>
        <p:nvGraphicFramePr>
          <p:cNvPr id="8" name="Object 7" descr="Slope equals Change in value on the vertical axis over Change in value on the horizontal axis equals delta y over delta x equals Rise over Run."/>
          <p:cNvGraphicFramePr>
            <a:graphicFrameLocks noChangeAspect="1"/>
          </p:cNvGraphicFramePr>
          <p:nvPr>
            <p:extLst>
              <p:ext uri="{D42A27DB-BD31-4B8C-83A1-F6EECF244321}">
                <p14:modId xmlns:p14="http://schemas.microsoft.com/office/powerpoint/2010/main" val="3900879946"/>
              </p:ext>
            </p:extLst>
          </p:nvPr>
        </p:nvGraphicFramePr>
        <p:xfrm>
          <a:off x="3492558" y="4364716"/>
          <a:ext cx="5251087" cy="517713"/>
        </p:xfrm>
        <a:graphic>
          <a:graphicData uri="http://schemas.openxmlformats.org/presentationml/2006/ole">
            <mc:AlternateContent xmlns:mc="http://schemas.openxmlformats.org/markup-compatibility/2006">
              <mc:Choice xmlns:v="urn:schemas-microsoft-com:vml" Requires="v">
                <p:oleObj name="Equation" r:id="rId4" imgW="9778680" imgH="965160" progId="Equation.DSMT4">
                  <p:embed/>
                </p:oleObj>
              </mc:Choice>
              <mc:Fallback>
                <p:oleObj name="Equation" r:id="rId4" imgW="9778680" imgH="965160" progId="Equation.DSMT4">
                  <p:embed/>
                  <p:pic>
                    <p:nvPicPr>
                      <p:cNvPr id="8" name="Object 7" descr="Slope equals Change in value on the vertical axis over Change in value on the horizontal axis equals delta y over delta x equals Rise over Run."/>
                      <p:cNvPicPr/>
                      <p:nvPr/>
                    </p:nvPicPr>
                    <p:blipFill>
                      <a:blip r:embed="rId5"/>
                      <a:stretch>
                        <a:fillRect/>
                      </a:stretch>
                    </p:blipFill>
                    <p:spPr>
                      <a:xfrm>
                        <a:off x="3492558" y="4364716"/>
                        <a:ext cx="5251087" cy="517713"/>
                      </a:xfrm>
                      <a:prstGeom prst="rect">
                        <a:avLst/>
                      </a:prstGeom>
                    </p:spPr>
                  </p:pic>
                </p:oleObj>
              </mc:Fallback>
            </mc:AlternateContent>
          </a:graphicData>
        </a:graphic>
      </p:graphicFrame>
    </p:spTree>
    <p:extLst>
      <p:ext uri="{BB962C8B-B14F-4D97-AF65-F5344CB8AC3E}">
        <p14:creationId xmlns:p14="http://schemas.microsoft.com/office/powerpoint/2010/main" val="2720076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animEffect transition="in" filter="fade">
                                      <p:cBhvr>
                                        <p:cTn id="11" dur="500"/>
                                        <p:tgtEl>
                                          <p:spTgt spid="6">
                                            <p:txEl>
                                              <p:pRg st="1" end="1"/>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3200" noProof="0" dirty="0"/>
              <a:t>Figure 1A.4 Calculating the Slope of a Line </a:t>
            </a:r>
            <a:r>
              <a:rPr lang="en-US" sz="2000" b="0" noProof="0" dirty="0"/>
              <a:t>(2 of 2)</a:t>
            </a:r>
            <a:endParaRPr lang="en-US" sz="2000" noProof="0" dirty="0"/>
          </a:p>
        </p:txBody>
      </p:sp>
      <p:sp>
        <p:nvSpPr>
          <p:cNvPr id="6" name="Content Placeholder 5"/>
          <p:cNvSpPr>
            <a:spLocks noGrp="1"/>
          </p:cNvSpPr>
          <p:nvPr>
            <p:ph sz="quarter" idx="14"/>
          </p:nvPr>
        </p:nvSpPr>
        <p:spPr>
          <a:xfrm>
            <a:off x="457200" y="1564371"/>
            <a:ext cx="2812773" cy="2301952"/>
          </a:xfrm>
        </p:spPr>
        <p:txBody>
          <a:bodyPr/>
          <a:lstStyle/>
          <a:p>
            <a:pPr marL="0" lvl="0" indent="0">
              <a:spcBef>
                <a:spcPts val="0"/>
              </a:spcBef>
              <a:buSzPts val="2200"/>
              <a:buNone/>
            </a:pPr>
            <a:r>
              <a:rPr lang="en-US" sz="2000" noProof="0" dirty="0"/>
              <a:t>For example, when the price of pizza decreases from $14 to $12, the quantity of pizza demanded increases from 55 per week to 65 per week.</a:t>
            </a:r>
          </a:p>
        </p:txBody>
      </p:sp>
      <p:sp>
        <p:nvSpPr>
          <p:cNvPr id="7" name="Content Placeholder 6"/>
          <p:cNvSpPr>
            <a:spLocks noGrp="1"/>
          </p:cNvSpPr>
          <p:nvPr>
            <p:ph sz="quarter" idx="15"/>
          </p:nvPr>
        </p:nvSpPr>
        <p:spPr>
          <a:xfrm>
            <a:off x="457200" y="4016274"/>
            <a:ext cx="2452255" cy="462362"/>
          </a:xfrm>
        </p:spPr>
        <p:txBody>
          <a:bodyPr/>
          <a:lstStyle/>
          <a:p>
            <a:pPr marL="0" indent="0">
              <a:buNone/>
            </a:pPr>
            <a:r>
              <a:rPr lang="en-US" sz="2000" noProof="0" dirty="0"/>
              <a:t>So, the slope of this</a:t>
            </a:r>
          </a:p>
        </p:txBody>
      </p:sp>
      <p:sp>
        <p:nvSpPr>
          <p:cNvPr id="8" name="Content Placeholder 7"/>
          <p:cNvSpPr>
            <a:spLocks noGrp="1"/>
          </p:cNvSpPr>
          <p:nvPr>
            <p:ph sz="quarter" idx="16"/>
          </p:nvPr>
        </p:nvSpPr>
        <p:spPr>
          <a:xfrm>
            <a:off x="457200" y="4540673"/>
            <a:ext cx="1457325" cy="351961"/>
          </a:xfrm>
        </p:spPr>
        <p:txBody>
          <a:bodyPr tIns="0"/>
          <a:lstStyle/>
          <a:p>
            <a:pPr marL="0" indent="0">
              <a:buNone/>
            </a:pPr>
            <a:r>
              <a:rPr lang="en-US" sz="2000" noProof="0" dirty="0">
                <a:latin typeface="+mn-lt"/>
              </a:rPr>
              <a:t>line equals</a:t>
            </a:r>
          </a:p>
        </p:txBody>
      </p:sp>
      <p:graphicFrame>
        <p:nvGraphicFramePr>
          <p:cNvPr id="12" name="Object 11" descr="negative 2"/>
          <p:cNvGraphicFramePr>
            <a:graphicFrameLocks noChangeAspect="1"/>
          </p:cNvGraphicFramePr>
          <p:nvPr/>
        </p:nvGraphicFramePr>
        <p:xfrm>
          <a:off x="2023709" y="4593576"/>
          <a:ext cx="303499" cy="224742"/>
        </p:xfrm>
        <a:graphic>
          <a:graphicData uri="http://schemas.openxmlformats.org/presentationml/2006/ole">
            <mc:AlternateContent xmlns:mc="http://schemas.openxmlformats.org/markup-compatibility/2006">
              <mc:Choice xmlns:v="urn:schemas-microsoft-com:vml" Requires="v">
                <p:oleObj name="Equation" r:id="rId3" imgW="444240" imgH="330120" progId="Equation.DSMT4">
                  <p:embed/>
                </p:oleObj>
              </mc:Choice>
              <mc:Fallback>
                <p:oleObj name="Equation" r:id="rId3" imgW="444240" imgH="330120" progId="Equation.DSMT4">
                  <p:embed/>
                  <p:pic>
                    <p:nvPicPr>
                      <p:cNvPr id="12" name="Object 11" descr="negative 2"/>
                      <p:cNvPicPr/>
                      <p:nvPr/>
                    </p:nvPicPr>
                    <p:blipFill>
                      <a:blip r:embed="rId4"/>
                      <a:stretch>
                        <a:fillRect/>
                      </a:stretch>
                    </p:blipFill>
                    <p:spPr>
                      <a:xfrm>
                        <a:off x="2023709" y="4593576"/>
                        <a:ext cx="303499" cy="224742"/>
                      </a:xfrm>
                      <a:prstGeom prst="rect">
                        <a:avLst/>
                      </a:prstGeom>
                    </p:spPr>
                  </p:pic>
                </p:oleObj>
              </mc:Fallback>
            </mc:AlternateContent>
          </a:graphicData>
        </a:graphic>
      </p:graphicFrame>
      <p:sp>
        <p:nvSpPr>
          <p:cNvPr id="9" name="Content Placeholder 8"/>
          <p:cNvSpPr>
            <a:spLocks noGrp="1"/>
          </p:cNvSpPr>
          <p:nvPr>
            <p:ph sz="quarter" idx="17"/>
          </p:nvPr>
        </p:nvSpPr>
        <p:spPr>
          <a:xfrm>
            <a:off x="457201" y="4979746"/>
            <a:ext cx="2081284" cy="352275"/>
          </a:xfrm>
        </p:spPr>
        <p:txBody>
          <a:bodyPr tIns="0"/>
          <a:lstStyle/>
          <a:p>
            <a:pPr marL="0" indent="0">
              <a:buNone/>
            </a:pPr>
            <a:r>
              <a:rPr lang="en-US" sz="2000" noProof="0" dirty="0">
                <a:latin typeface="+mn-lt"/>
              </a:rPr>
              <a:t>divided by 10, or</a:t>
            </a:r>
          </a:p>
        </p:txBody>
      </p:sp>
      <p:graphicFrame>
        <p:nvGraphicFramePr>
          <p:cNvPr id="13" name="Object 12" descr="negative 0.2."/>
          <p:cNvGraphicFramePr>
            <a:graphicFrameLocks noChangeAspect="1"/>
          </p:cNvGraphicFramePr>
          <p:nvPr/>
        </p:nvGraphicFramePr>
        <p:xfrm>
          <a:off x="468313" y="5414131"/>
          <a:ext cx="588962" cy="231775"/>
        </p:xfrm>
        <a:graphic>
          <a:graphicData uri="http://schemas.openxmlformats.org/presentationml/2006/ole">
            <mc:AlternateContent xmlns:mc="http://schemas.openxmlformats.org/markup-compatibility/2006">
              <mc:Choice xmlns:v="urn:schemas-microsoft-com:vml" Requires="v">
                <p:oleObj name="Equation" r:id="rId5" imgW="863280" imgH="342720" progId="Equation.DSMT4">
                  <p:embed/>
                </p:oleObj>
              </mc:Choice>
              <mc:Fallback>
                <p:oleObj name="Equation" r:id="rId5" imgW="863280" imgH="342720" progId="Equation.DSMT4">
                  <p:embed/>
                  <p:pic>
                    <p:nvPicPr>
                      <p:cNvPr id="13" name="Object 12" descr="negative 0.2."/>
                      <p:cNvPicPr/>
                      <p:nvPr/>
                    </p:nvPicPr>
                    <p:blipFill>
                      <a:blip r:embed="rId6"/>
                      <a:stretch>
                        <a:fillRect/>
                      </a:stretch>
                    </p:blipFill>
                    <p:spPr>
                      <a:xfrm>
                        <a:off x="468313" y="5414131"/>
                        <a:ext cx="588962" cy="231775"/>
                      </a:xfrm>
                      <a:prstGeom prst="rect">
                        <a:avLst/>
                      </a:prstGeom>
                    </p:spPr>
                  </p:pic>
                </p:oleObj>
              </mc:Fallback>
            </mc:AlternateContent>
          </a:graphicData>
        </a:graphic>
      </p:graphicFrame>
      <p:pic>
        <p:nvPicPr>
          <p:cNvPr id="2" name="Picture 1" descr="A graph demonstrates calculating the slope of a line, using pizza sales as an example. For long description in Notes pane, press F6."/>
          <p:cNvPicPr>
            <a:picLocks noChangeAspect="1"/>
          </p:cNvPicPr>
          <p:nvPr/>
        </p:nvPicPr>
        <p:blipFill>
          <a:blip r:embed="rId7"/>
          <a:stretch>
            <a:fillRect/>
          </a:stretch>
        </p:blipFill>
        <p:spPr>
          <a:xfrm>
            <a:off x="3569139" y="1564371"/>
            <a:ext cx="5194242" cy="2548349"/>
          </a:xfrm>
          <a:prstGeom prst="rect">
            <a:avLst/>
          </a:prstGeom>
        </p:spPr>
      </p:pic>
      <p:graphicFrame>
        <p:nvGraphicFramePr>
          <p:cNvPr id="15" name="Object 14" descr="Slope equals Change in value on the vertical axis over Change in value on the horizontal axis equals delta y over delta x equals Rise over Run."/>
          <p:cNvGraphicFramePr>
            <a:graphicFrameLocks noChangeAspect="1"/>
          </p:cNvGraphicFramePr>
          <p:nvPr>
            <p:extLst>
              <p:ext uri="{D42A27DB-BD31-4B8C-83A1-F6EECF244321}">
                <p14:modId xmlns:p14="http://schemas.microsoft.com/office/powerpoint/2010/main" val="2419631010"/>
              </p:ext>
            </p:extLst>
          </p:nvPr>
        </p:nvGraphicFramePr>
        <p:xfrm>
          <a:off x="3570622" y="4594715"/>
          <a:ext cx="5250331" cy="519596"/>
        </p:xfrm>
        <a:graphic>
          <a:graphicData uri="http://schemas.openxmlformats.org/presentationml/2006/ole">
            <mc:AlternateContent xmlns:mc="http://schemas.openxmlformats.org/markup-compatibility/2006">
              <mc:Choice xmlns:v="urn:schemas-microsoft-com:vml" Requires="v">
                <p:oleObj name="Equation" r:id="rId8" imgW="9778680" imgH="965160" progId="Equation.DSMT4">
                  <p:embed/>
                </p:oleObj>
              </mc:Choice>
              <mc:Fallback>
                <p:oleObj name="Equation" r:id="rId8" imgW="9778680" imgH="965160" progId="Equation.DSMT4">
                  <p:embed/>
                  <p:pic>
                    <p:nvPicPr>
                      <p:cNvPr id="15" name="Object 14" descr="Slope equals Change in value on the vertical axis over Change in value on the horizontal axis equals delta y over delta x equals Rise over Run."/>
                      <p:cNvPicPr/>
                      <p:nvPr/>
                    </p:nvPicPr>
                    <p:blipFill>
                      <a:blip r:embed="rId9"/>
                      <a:stretch>
                        <a:fillRect/>
                      </a:stretch>
                    </p:blipFill>
                    <p:spPr>
                      <a:xfrm>
                        <a:off x="3570622" y="4594715"/>
                        <a:ext cx="5250331" cy="519596"/>
                      </a:xfrm>
                      <a:prstGeom prst="rect">
                        <a:avLst/>
                      </a:prstGeom>
                    </p:spPr>
                  </p:pic>
                </p:oleObj>
              </mc:Fallback>
            </mc:AlternateContent>
          </a:graphicData>
        </a:graphic>
      </p:graphicFrame>
      <p:graphicFrame>
        <p:nvGraphicFramePr>
          <p:cNvPr id="16" name="Object 15" descr="Slope equals delta price of Pizza over delta quantity of pizza equals (12 dollars minus 14 dollars) all over (65 minus 55) equals minus 2 over 10 equals minus 0.2."/>
          <p:cNvGraphicFramePr>
            <a:graphicFrameLocks noChangeAspect="1"/>
          </p:cNvGraphicFramePr>
          <p:nvPr>
            <p:extLst>
              <p:ext uri="{D42A27DB-BD31-4B8C-83A1-F6EECF244321}">
                <p14:modId xmlns:p14="http://schemas.microsoft.com/office/powerpoint/2010/main" val="3237298402"/>
              </p:ext>
            </p:extLst>
          </p:nvPr>
        </p:nvGraphicFramePr>
        <p:xfrm>
          <a:off x="3570622" y="5362143"/>
          <a:ext cx="5051425" cy="557212"/>
        </p:xfrm>
        <a:graphic>
          <a:graphicData uri="http://schemas.openxmlformats.org/presentationml/2006/ole">
            <mc:AlternateContent xmlns:mc="http://schemas.openxmlformats.org/markup-compatibility/2006">
              <mc:Choice xmlns:v="urn:schemas-microsoft-com:vml" Requires="v">
                <p:oleObj name="Equation" r:id="rId10" imgW="8724600" imgH="965160" progId="Equation.DSMT4">
                  <p:embed/>
                </p:oleObj>
              </mc:Choice>
              <mc:Fallback>
                <p:oleObj name="Equation" r:id="rId10" imgW="8724600" imgH="965160" progId="Equation.DSMT4">
                  <p:embed/>
                  <p:pic>
                    <p:nvPicPr>
                      <p:cNvPr id="16" name="Object 15" descr="Slope equals delta price of Pizza over delta quantity of pizza equals (12 dollars minus 14 dollars) all over (65 minus 55) equals minus 2 over 10 equals minus 0.2."/>
                      <p:cNvPicPr/>
                      <p:nvPr/>
                    </p:nvPicPr>
                    <p:blipFill>
                      <a:blip r:embed="rId11"/>
                      <a:stretch>
                        <a:fillRect/>
                      </a:stretch>
                    </p:blipFill>
                    <p:spPr>
                      <a:xfrm>
                        <a:off x="3570622" y="5362143"/>
                        <a:ext cx="5051425" cy="557212"/>
                      </a:xfrm>
                      <a:prstGeom prst="rect">
                        <a:avLst/>
                      </a:prstGeom>
                    </p:spPr>
                  </p:pic>
                </p:oleObj>
              </mc:Fallback>
            </mc:AlternateContent>
          </a:graphicData>
        </a:graphic>
      </p:graphicFrame>
    </p:spTree>
    <p:extLst>
      <p:ext uri="{BB962C8B-B14F-4D97-AF65-F5344CB8AC3E}">
        <p14:creationId xmlns:p14="http://schemas.microsoft.com/office/powerpoint/2010/main" val="368982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fade">
                                      <p:cBhvr>
                                        <p:cTn id="11" dur="500"/>
                                        <p:tgtEl>
                                          <p:spTgt spid="7">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8">
                                            <p:txEl>
                                              <p:pRg st="0" end="0"/>
                                            </p:txEl>
                                          </p:spTgt>
                                        </p:tgtEl>
                                        <p:attrNameLst>
                                          <p:attrName>style.visibility</p:attrName>
                                        </p:attrNameLst>
                                      </p:cBhvr>
                                      <p:to>
                                        <p:strVal val="visible"/>
                                      </p:to>
                                    </p:set>
                                    <p:animEffect transition="in" filter="fade">
                                      <p:cBhvr>
                                        <p:cTn id="15" dur="500"/>
                                        <p:tgtEl>
                                          <p:spTgt spid="8">
                                            <p:txEl>
                                              <p:pRg st="0" end="0"/>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9">
                                            <p:txEl>
                                              <p:pRg st="0" end="0"/>
                                            </p:txEl>
                                          </p:spTgt>
                                        </p:tgtEl>
                                        <p:attrNameLst>
                                          <p:attrName>style.visibility</p:attrName>
                                        </p:attrNameLst>
                                      </p:cBhvr>
                                      <p:to>
                                        <p:strVal val="visible"/>
                                      </p:to>
                                    </p:set>
                                    <p:animEffect transition="in" filter="fade">
                                      <p:cBhvr>
                                        <p:cTn id="23" dur="500"/>
                                        <p:tgtEl>
                                          <p:spTgt spid="9">
                                            <p:txEl>
                                              <p:pRg st="0" end="0"/>
                                            </p:txEl>
                                          </p:spTgt>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2"/>
                                        </p:tgtEl>
                                        <p:attrNameLst>
                                          <p:attrName>style.visibility</p:attrName>
                                        </p:attrNameLst>
                                      </p:cBhvr>
                                      <p:to>
                                        <p:strVal val="visible"/>
                                      </p:to>
                                    </p:set>
                                    <p:animEffect transition="in" filter="fade">
                                      <p:cBhvr>
                                        <p:cTn id="31" dur="500"/>
                                        <p:tgtEl>
                                          <p:spTgt spid="2"/>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fade">
                                      <p:cBhvr>
                                        <p:cTn id="35" dur="500"/>
                                        <p:tgtEl>
                                          <p:spTgt spid="15"/>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fade">
                                      <p:cBhvr>
                                        <p:cTn id="39"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7" grpId="0" build="p"/>
      <p:bldP spid="8" grpId="0" build="p"/>
      <p:bldP spid="9"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noProof="0" dirty="0"/>
              <a:t>Figure 1A.5 Showing Three Variables on a Graph </a:t>
            </a:r>
            <a:r>
              <a:rPr lang="en-US" sz="2000" b="0" noProof="0" dirty="0"/>
              <a:t>(1 of 3)</a:t>
            </a:r>
            <a:endParaRPr lang="en-US" sz="2000" noProof="0" dirty="0"/>
          </a:p>
        </p:txBody>
      </p:sp>
      <p:sp>
        <p:nvSpPr>
          <p:cNvPr id="6" name="Content Placeholder 5"/>
          <p:cNvSpPr>
            <a:spLocks noGrp="1"/>
          </p:cNvSpPr>
          <p:nvPr>
            <p:ph sz="quarter" idx="15"/>
          </p:nvPr>
        </p:nvSpPr>
        <p:spPr>
          <a:xfrm>
            <a:off x="457200" y="1558413"/>
            <a:ext cx="3091218" cy="4678876"/>
          </a:xfrm>
        </p:spPr>
        <p:txBody>
          <a:bodyPr/>
          <a:lstStyle/>
          <a:p>
            <a:pPr marL="432" indent="0">
              <a:buNone/>
            </a:pPr>
            <a:r>
              <a:rPr lang="en-US" noProof="0" dirty="0"/>
              <a:t>The demand curve for pizza shows the relationship between the price of pizzas and the quantity of pizzas demanded, holding constant other factors that might affect the willingness of consumers to buy pizza.</a:t>
            </a:r>
          </a:p>
        </p:txBody>
      </p:sp>
      <p:pic>
        <p:nvPicPr>
          <p:cNvPr id="3" name="Picture 2" descr="The relationship between the cost of pizzas and the quantity of pizzas requested while other factors stay constant is described in a table, and then graphed as a demand curve. For long description in Notes pane, press F6."/>
          <p:cNvPicPr>
            <a:picLocks noChangeAspect="1"/>
          </p:cNvPicPr>
          <p:nvPr/>
        </p:nvPicPr>
        <p:blipFill>
          <a:blip r:embed="rId3"/>
          <a:stretch>
            <a:fillRect/>
          </a:stretch>
        </p:blipFill>
        <p:spPr>
          <a:xfrm>
            <a:off x="3730387" y="1715385"/>
            <a:ext cx="4956478" cy="4237087"/>
          </a:xfrm>
          <a:prstGeom prst="rect">
            <a:avLst/>
          </a:prstGeom>
        </p:spPr>
      </p:pic>
    </p:spTree>
    <p:extLst>
      <p:ext uri="{BB962C8B-B14F-4D97-AF65-F5344CB8AC3E}">
        <p14:creationId xmlns:p14="http://schemas.microsoft.com/office/powerpoint/2010/main" val="12986837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noProof="0" dirty="0"/>
              <a:t>Figure 1A.5 Showing Three Variables on a Graph </a:t>
            </a:r>
            <a:r>
              <a:rPr lang="en-US" sz="2000" b="0" noProof="0" dirty="0"/>
              <a:t>(2 of 3)</a:t>
            </a:r>
            <a:endParaRPr lang="en-US" sz="2000" noProof="0" dirty="0"/>
          </a:p>
        </p:txBody>
      </p:sp>
      <p:sp>
        <p:nvSpPr>
          <p:cNvPr id="6" name="Content Placeholder 5"/>
          <p:cNvSpPr>
            <a:spLocks noGrp="1"/>
          </p:cNvSpPr>
          <p:nvPr>
            <p:ph sz="quarter" idx="15"/>
          </p:nvPr>
        </p:nvSpPr>
        <p:spPr>
          <a:xfrm>
            <a:off x="457200" y="1558412"/>
            <a:ext cx="2968388" cy="4177370"/>
          </a:xfrm>
        </p:spPr>
        <p:txBody>
          <a:bodyPr/>
          <a:lstStyle/>
          <a:p>
            <a:pPr marL="0" lvl="0" indent="0">
              <a:spcBef>
                <a:spcPts val="0"/>
              </a:spcBef>
              <a:buSzPts val="2200"/>
              <a:buNone/>
            </a:pPr>
            <a:r>
              <a:rPr lang="en-US" noProof="0" dirty="0"/>
              <a:t>If the price of pizza is $14 (point </a:t>
            </a:r>
            <a:r>
              <a:rPr lang="en-US" i="1" noProof="0" dirty="0"/>
              <a:t>A</a:t>
            </a:r>
            <a:r>
              <a:rPr lang="en-US" noProof="0" dirty="0"/>
              <a:t>), an increase in the price of hamburgers from $1.50 to $2.00 increases the quantity of pizzas demanded from 55 to 60 per week (point </a:t>
            </a:r>
            <a:r>
              <a:rPr lang="en-US" i="1" noProof="0" dirty="0"/>
              <a:t>B</a:t>
            </a:r>
            <a:r>
              <a:rPr lang="en-US" noProof="0" dirty="0"/>
              <a:t>) and shifts us to Demand</a:t>
            </a:r>
          </a:p>
        </p:txBody>
      </p:sp>
      <p:graphicFrame>
        <p:nvGraphicFramePr>
          <p:cNvPr id="3" name="Object 2" descr="curve sub 2."/>
          <p:cNvGraphicFramePr>
            <a:graphicFrameLocks noChangeAspect="1"/>
          </p:cNvGraphicFramePr>
          <p:nvPr>
            <p:extLst>
              <p:ext uri="{D42A27DB-BD31-4B8C-83A1-F6EECF244321}">
                <p14:modId xmlns:p14="http://schemas.microsoft.com/office/powerpoint/2010/main" val="2267267778"/>
              </p:ext>
            </p:extLst>
          </p:nvPr>
        </p:nvGraphicFramePr>
        <p:xfrm>
          <a:off x="506697" y="5795082"/>
          <a:ext cx="989948" cy="445477"/>
        </p:xfrm>
        <a:graphic>
          <a:graphicData uri="http://schemas.openxmlformats.org/presentationml/2006/ole">
            <mc:AlternateContent xmlns:mc="http://schemas.openxmlformats.org/markup-compatibility/2006">
              <mc:Choice xmlns:v="urn:schemas-microsoft-com:vml" Requires="v">
                <p:oleObj name="Equation" r:id="rId3" imgW="507960" imgH="228600" progId="Equation.DSMT4">
                  <p:embed/>
                </p:oleObj>
              </mc:Choice>
              <mc:Fallback>
                <p:oleObj name="Equation" r:id="rId3" imgW="507960" imgH="228600" progId="Equation.DSMT4">
                  <p:embed/>
                  <p:pic>
                    <p:nvPicPr>
                      <p:cNvPr id="3" name="Object 2" descr="curve sub 2."/>
                      <p:cNvPicPr/>
                      <p:nvPr/>
                    </p:nvPicPr>
                    <p:blipFill>
                      <a:blip r:embed="rId4"/>
                      <a:stretch>
                        <a:fillRect/>
                      </a:stretch>
                    </p:blipFill>
                    <p:spPr>
                      <a:xfrm>
                        <a:off x="506697" y="5795082"/>
                        <a:ext cx="989948" cy="445477"/>
                      </a:xfrm>
                      <a:prstGeom prst="rect">
                        <a:avLst/>
                      </a:prstGeom>
                    </p:spPr>
                  </p:pic>
                </p:oleObj>
              </mc:Fallback>
            </mc:AlternateContent>
          </a:graphicData>
        </a:graphic>
      </p:graphicFrame>
      <p:pic>
        <p:nvPicPr>
          <p:cNvPr id="5" name="Picture 4" descr="The change in the demand curve after the price of hamburgers increases from 1.50 dollars to 2 dollars is illustrated in a table and graph. For long description in Notes pane, press F6."/>
          <p:cNvPicPr>
            <a:picLocks noChangeAspect="1"/>
          </p:cNvPicPr>
          <p:nvPr/>
        </p:nvPicPr>
        <p:blipFill>
          <a:blip r:embed="rId5"/>
          <a:stretch>
            <a:fillRect/>
          </a:stretch>
        </p:blipFill>
        <p:spPr>
          <a:xfrm>
            <a:off x="3699840" y="1710814"/>
            <a:ext cx="4986960" cy="4267570"/>
          </a:xfrm>
          <a:prstGeom prst="rect">
            <a:avLst/>
          </a:prstGeom>
        </p:spPr>
      </p:pic>
    </p:spTree>
    <p:extLst>
      <p:ext uri="{BB962C8B-B14F-4D97-AF65-F5344CB8AC3E}">
        <p14:creationId xmlns:p14="http://schemas.microsoft.com/office/powerpoint/2010/main" val="2190678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20"/>
          <p:cNvSpPr>
            <a:spLocks noGrp="1"/>
          </p:cNvSpPr>
          <p:nvPr>
            <p:ph type="title"/>
          </p:nvPr>
        </p:nvSpPr>
        <p:spPr/>
        <p:txBody>
          <a:bodyPr/>
          <a:lstStyle/>
          <a:p>
            <a:r>
              <a:rPr lang="en-US" sz="3200" noProof="0" dirty="0"/>
              <a:t>Figure 1A.5 Showing Three Variables on a Graph </a:t>
            </a:r>
            <a:r>
              <a:rPr lang="en-US" sz="2000" b="0" noProof="0" dirty="0"/>
              <a:t>(3 of 3)</a:t>
            </a:r>
            <a:endParaRPr lang="en-US" sz="2000" noProof="0" dirty="0"/>
          </a:p>
        </p:txBody>
      </p:sp>
      <p:sp>
        <p:nvSpPr>
          <p:cNvPr id="23" name="Content Placeholder 22"/>
          <p:cNvSpPr>
            <a:spLocks noGrp="1"/>
          </p:cNvSpPr>
          <p:nvPr>
            <p:ph sz="quarter" idx="14"/>
          </p:nvPr>
        </p:nvSpPr>
        <p:spPr>
          <a:xfrm>
            <a:off x="550517" y="1658939"/>
            <a:ext cx="3026401" cy="345122"/>
          </a:xfrm>
        </p:spPr>
        <p:txBody>
          <a:bodyPr lIns="0" tIns="0"/>
          <a:lstStyle/>
          <a:p>
            <a:pPr marL="432" indent="0">
              <a:buNone/>
            </a:pPr>
            <a:r>
              <a:rPr lang="en-US" sz="2000" noProof="0" dirty="0"/>
              <a:t>Or, if we start on Demand</a:t>
            </a:r>
          </a:p>
        </p:txBody>
      </p:sp>
      <p:graphicFrame>
        <p:nvGraphicFramePr>
          <p:cNvPr id="29" name="Object 28" descr="curve sub 1"/>
          <p:cNvGraphicFramePr>
            <a:graphicFrameLocks noChangeAspect="1"/>
          </p:cNvGraphicFramePr>
          <p:nvPr>
            <p:extLst>
              <p:ext uri="{D42A27DB-BD31-4B8C-83A1-F6EECF244321}">
                <p14:modId xmlns:p14="http://schemas.microsoft.com/office/powerpoint/2010/main" val="112199900"/>
              </p:ext>
            </p:extLst>
          </p:nvPr>
        </p:nvGraphicFramePr>
        <p:xfrm>
          <a:off x="520700" y="2047240"/>
          <a:ext cx="811213" cy="406400"/>
        </p:xfrm>
        <a:graphic>
          <a:graphicData uri="http://schemas.openxmlformats.org/presentationml/2006/ole">
            <mc:AlternateContent xmlns:mc="http://schemas.openxmlformats.org/markup-compatibility/2006">
              <mc:Choice xmlns:v="urn:schemas-microsoft-com:vml" Requires="v">
                <p:oleObj name="Equation" r:id="rId3" imgW="457200" imgH="228600" progId="Equation.DSMT4">
                  <p:embed/>
                </p:oleObj>
              </mc:Choice>
              <mc:Fallback>
                <p:oleObj name="Equation" r:id="rId3" imgW="457200" imgH="228600" progId="Equation.DSMT4">
                  <p:embed/>
                  <p:pic>
                    <p:nvPicPr>
                      <p:cNvPr id="29" name="Object 28" descr="curve sub 1"/>
                      <p:cNvPicPr/>
                      <p:nvPr/>
                    </p:nvPicPr>
                    <p:blipFill>
                      <a:blip r:embed="rId4"/>
                      <a:stretch>
                        <a:fillRect/>
                      </a:stretch>
                    </p:blipFill>
                    <p:spPr>
                      <a:xfrm>
                        <a:off x="520700" y="2047240"/>
                        <a:ext cx="811213" cy="406400"/>
                      </a:xfrm>
                      <a:prstGeom prst="rect">
                        <a:avLst/>
                      </a:prstGeom>
                    </p:spPr>
                  </p:pic>
                </p:oleObj>
              </mc:Fallback>
            </mc:AlternateContent>
          </a:graphicData>
        </a:graphic>
      </p:graphicFrame>
      <p:sp>
        <p:nvSpPr>
          <p:cNvPr id="24" name="Content Placeholder 23"/>
          <p:cNvSpPr>
            <a:spLocks noGrp="1"/>
          </p:cNvSpPr>
          <p:nvPr>
            <p:ph sz="quarter" idx="15"/>
          </p:nvPr>
        </p:nvSpPr>
        <p:spPr>
          <a:xfrm>
            <a:off x="1421296" y="2091589"/>
            <a:ext cx="1918804" cy="349351"/>
          </a:xfrm>
        </p:spPr>
        <p:txBody>
          <a:bodyPr lIns="0" tIns="0"/>
          <a:lstStyle/>
          <a:p>
            <a:pPr marL="432" indent="0">
              <a:buNone/>
            </a:pPr>
            <a:r>
              <a:rPr lang="en-US" sz="2000" noProof="0" dirty="0"/>
              <a:t>and the price of</a:t>
            </a:r>
          </a:p>
        </p:txBody>
      </p:sp>
      <p:sp>
        <p:nvSpPr>
          <p:cNvPr id="25" name="Content Placeholder 24"/>
          <p:cNvSpPr>
            <a:spLocks noGrp="1"/>
          </p:cNvSpPr>
          <p:nvPr>
            <p:ph sz="quarter" idx="16"/>
          </p:nvPr>
        </p:nvSpPr>
        <p:spPr>
          <a:xfrm>
            <a:off x="457201" y="2514601"/>
            <a:ext cx="3162822" cy="2489199"/>
          </a:xfrm>
        </p:spPr>
        <p:txBody>
          <a:bodyPr tIns="0"/>
          <a:lstStyle/>
          <a:p>
            <a:pPr marL="0" indent="0">
              <a:buNone/>
            </a:pPr>
            <a:r>
              <a:rPr lang="en-US" sz="2000" noProof="0" dirty="0">
                <a:latin typeface="+mn-lt"/>
              </a:rPr>
              <a:t>pizza is $12 (point </a:t>
            </a:r>
            <a:r>
              <a:rPr lang="en-US" sz="2000" i="1" noProof="0" dirty="0">
                <a:latin typeface="+mn-lt"/>
              </a:rPr>
              <a:t>C</a:t>
            </a:r>
            <a:r>
              <a:rPr lang="en-US" sz="2000" noProof="0" dirty="0">
                <a:latin typeface="+mn-lt"/>
              </a:rPr>
              <a:t>), a decrease in the price of hamburgers from $1.50 to $1.00 decreases the quantity of pizza demanded from 65 to 60 per week (point </a:t>
            </a:r>
            <a:r>
              <a:rPr lang="en-US" sz="2000" i="1" noProof="0" dirty="0">
                <a:latin typeface="+mn-lt"/>
              </a:rPr>
              <a:t>D</a:t>
            </a:r>
            <a:r>
              <a:rPr lang="en-US" sz="2000" noProof="0" dirty="0">
                <a:latin typeface="+mn-lt"/>
              </a:rPr>
              <a:t>) and shifts us to Demand</a:t>
            </a:r>
          </a:p>
        </p:txBody>
      </p:sp>
      <p:graphicFrame>
        <p:nvGraphicFramePr>
          <p:cNvPr id="30" name="Object 29" descr="curve sub 3"/>
          <p:cNvGraphicFramePr>
            <a:graphicFrameLocks noChangeAspect="1"/>
          </p:cNvGraphicFramePr>
          <p:nvPr>
            <p:extLst>
              <p:ext uri="{D42A27DB-BD31-4B8C-83A1-F6EECF244321}">
                <p14:modId xmlns:p14="http://schemas.microsoft.com/office/powerpoint/2010/main" val="635629814"/>
              </p:ext>
            </p:extLst>
          </p:nvPr>
        </p:nvGraphicFramePr>
        <p:xfrm>
          <a:off x="507774" y="5051164"/>
          <a:ext cx="898525" cy="404812"/>
        </p:xfrm>
        <a:graphic>
          <a:graphicData uri="http://schemas.openxmlformats.org/presentationml/2006/ole">
            <mc:AlternateContent xmlns:mc="http://schemas.openxmlformats.org/markup-compatibility/2006">
              <mc:Choice xmlns:v="urn:schemas-microsoft-com:vml" Requires="v">
                <p:oleObj name="Equation" r:id="rId5" imgW="507960" imgH="228600" progId="Equation.DSMT4">
                  <p:embed/>
                </p:oleObj>
              </mc:Choice>
              <mc:Fallback>
                <p:oleObj name="Equation" r:id="rId5" imgW="507960" imgH="228600" progId="Equation.DSMT4">
                  <p:embed/>
                  <p:pic>
                    <p:nvPicPr>
                      <p:cNvPr id="30" name="Object 29" descr="curve sub 3"/>
                      <p:cNvPicPr/>
                      <p:nvPr/>
                    </p:nvPicPr>
                    <p:blipFill>
                      <a:blip r:embed="rId6"/>
                      <a:stretch>
                        <a:fillRect/>
                      </a:stretch>
                    </p:blipFill>
                    <p:spPr>
                      <a:xfrm>
                        <a:off x="507774" y="5051164"/>
                        <a:ext cx="898525" cy="404812"/>
                      </a:xfrm>
                      <a:prstGeom prst="rect">
                        <a:avLst/>
                      </a:prstGeom>
                    </p:spPr>
                  </p:pic>
                </p:oleObj>
              </mc:Fallback>
            </mc:AlternateContent>
          </a:graphicData>
        </a:graphic>
      </p:graphicFrame>
      <p:pic>
        <p:nvPicPr>
          <p:cNvPr id="2" name="Picture 1" descr="A table and line graph demonstrate comparing 3 variables, using pizza sales as an example. For long description in Notes pane, press F6."/>
          <p:cNvPicPr>
            <a:picLocks noChangeAspect="1"/>
          </p:cNvPicPr>
          <p:nvPr/>
        </p:nvPicPr>
        <p:blipFill>
          <a:blip r:embed="rId7"/>
          <a:stretch>
            <a:fillRect/>
          </a:stretch>
        </p:blipFill>
        <p:spPr>
          <a:xfrm>
            <a:off x="3709406" y="1706988"/>
            <a:ext cx="4974767" cy="4267570"/>
          </a:xfrm>
          <a:prstGeom prst="rect">
            <a:avLst/>
          </a:prstGeom>
        </p:spPr>
      </p:pic>
    </p:spTree>
    <p:extLst>
      <p:ext uri="{BB962C8B-B14F-4D97-AF65-F5344CB8AC3E}">
        <p14:creationId xmlns:p14="http://schemas.microsoft.com/office/powerpoint/2010/main" val="1657470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3">
                                            <p:txEl>
                                              <p:pRg st="0" end="0"/>
                                            </p:txEl>
                                          </p:spTgt>
                                        </p:tgtEl>
                                        <p:attrNameLst>
                                          <p:attrName>style.visibility</p:attrName>
                                        </p:attrNameLst>
                                      </p:cBhvr>
                                      <p:to>
                                        <p:strVal val="visible"/>
                                      </p:to>
                                    </p:set>
                                    <p:animEffect transition="in" filter="fade">
                                      <p:cBhvr>
                                        <p:cTn id="7" dur="500"/>
                                        <p:tgtEl>
                                          <p:spTgt spid="23">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fade">
                                      <p:cBhvr>
                                        <p:cTn id="11" dur="500"/>
                                        <p:tgtEl>
                                          <p:spTgt spid="29"/>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4">
                                            <p:txEl>
                                              <p:pRg st="0" end="0"/>
                                            </p:txEl>
                                          </p:spTgt>
                                        </p:tgtEl>
                                        <p:attrNameLst>
                                          <p:attrName>style.visibility</p:attrName>
                                        </p:attrNameLst>
                                      </p:cBhvr>
                                      <p:to>
                                        <p:strVal val="visible"/>
                                      </p:to>
                                    </p:set>
                                    <p:animEffect transition="in" filter="fade">
                                      <p:cBhvr>
                                        <p:cTn id="15" dur="500"/>
                                        <p:tgtEl>
                                          <p:spTgt spid="24">
                                            <p:txEl>
                                              <p:pRg st="0" end="0"/>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25">
                                            <p:txEl>
                                              <p:pRg st="0" end="0"/>
                                            </p:txEl>
                                          </p:spTgt>
                                        </p:tgtEl>
                                        <p:attrNameLst>
                                          <p:attrName>style.visibility</p:attrName>
                                        </p:attrNameLst>
                                      </p:cBhvr>
                                      <p:to>
                                        <p:strVal val="visible"/>
                                      </p:to>
                                    </p:set>
                                    <p:animEffect transition="in" filter="fade">
                                      <p:cBhvr>
                                        <p:cTn id="19" dur="500"/>
                                        <p:tgtEl>
                                          <p:spTgt spid="25">
                                            <p:txEl>
                                              <p:pRg st="0" end="0"/>
                                            </p:txEl>
                                          </p:spTgt>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30"/>
                                        </p:tgtEl>
                                        <p:attrNameLst>
                                          <p:attrName>style.visibility</p:attrName>
                                        </p:attrNameLst>
                                      </p:cBhvr>
                                      <p:to>
                                        <p:strVal val="visible"/>
                                      </p:to>
                                    </p:set>
                                    <p:animEffect transition="in" filter="fade">
                                      <p:cBhvr>
                                        <p:cTn id="23" dur="500"/>
                                        <p:tgtEl>
                                          <p:spTgt spid="30"/>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fade">
                                      <p:cBhvr>
                                        <p:cTn id="2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build="p"/>
      <p:bldP spid="24" grpId="0" build="p"/>
      <p:bldP spid="25"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ormAutofit/>
          </a:bodyPr>
          <a:lstStyle/>
          <a:p>
            <a:pPr>
              <a:lnSpc>
                <a:spcPct val="90000"/>
              </a:lnSpc>
            </a:pPr>
            <a:r>
              <a:rPr lang="en-US" sz="2800" noProof="0" dirty="0"/>
              <a:t>Figure 1A.6 Graphing the Positive Relationship Between Income and Consumption</a:t>
            </a:r>
          </a:p>
        </p:txBody>
      </p:sp>
      <p:sp>
        <p:nvSpPr>
          <p:cNvPr id="6" name="Content Placeholder 5"/>
          <p:cNvSpPr>
            <a:spLocks noGrp="1"/>
          </p:cNvSpPr>
          <p:nvPr>
            <p:ph sz="quarter" idx="13"/>
          </p:nvPr>
        </p:nvSpPr>
        <p:spPr>
          <a:xfrm>
            <a:off x="457201" y="1556327"/>
            <a:ext cx="3148148" cy="4547590"/>
          </a:xfrm>
        </p:spPr>
        <p:txBody>
          <a:bodyPr anchor="t">
            <a:noAutofit/>
          </a:bodyPr>
          <a:lstStyle/>
          <a:p>
            <a:pPr marL="0" lvl="0" indent="0">
              <a:buSzPts val="2200"/>
              <a:buNone/>
            </a:pPr>
            <a:r>
              <a:rPr lang="en-US" sz="2000" noProof="0" dirty="0"/>
              <a:t>In a positive relationship between two economic variables, as one variable increases, the other variable also increases.</a:t>
            </a:r>
          </a:p>
          <a:p>
            <a:pPr marL="0" lvl="0" indent="0">
              <a:buSzPts val="2200"/>
              <a:buNone/>
            </a:pPr>
            <a:r>
              <a:rPr lang="en-US" sz="2000" noProof="0" dirty="0"/>
              <a:t>In a negative relationship, as one variable increases, the other decreases.</a:t>
            </a:r>
          </a:p>
          <a:p>
            <a:pPr marL="0" lvl="0" indent="0">
              <a:buSzPts val="2200"/>
              <a:buNone/>
            </a:pPr>
            <a:r>
              <a:rPr lang="en-US" sz="2000" noProof="0" dirty="0"/>
              <a:t>This figure shows the positive relationship between disposable personal income and consumption spending.</a:t>
            </a:r>
          </a:p>
        </p:txBody>
      </p:sp>
      <p:pic>
        <p:nvPicPr>
          <p:cNvPr id="3" name="Picture 2" descr="A composite of a table and a graph showing the relationship between disposable personal income and consumption spending. For long description in Notes pane, press F6."/>
          <p:cNvPicPr>
            <a:picLocks noChangeAspect="1"/>
          </p:cNvPicPr>
          <p:nvPr/>
        </p:nvPicPr>
        <p:blipFill>
          <a:blip r:embed="rId3"/>
          <a:stretch>
            <a:fillRect/>
          </a:stretch>
        </p:blipFill>
        <p:spPr>
          <a:xfrm>
            <a:off x="3938685" y="1838676"/>
            <a:ext cx="4737003" cy="3407959"/>
          </a:xfrm>
          <a:prstGeom prst="rect">
            <a:avLst/>
          </a:prstGeom>
        </p:spPr>
      </p:pic>
    </p:spTree>
    <p:extLst>
      <p:ext uri="{BB962C8B-B14F-4D97-AF65-F5344CB8AC3E}">
        <p14:creationId xmlns:p14="http://schemas.microsoft.com/office/powerpoint/2010/main" val="3253235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animEffect transition="in" filter="fade">
                                      <p:cBhvr>
                                        <p:cTn id="11" dur="500"/>
                                        <p:tgtEl>
                                          <p:spTgt spid="6">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noProof="0" dirty="0"/>
              <a:t>Figure 1A.7 Determining Cause and Effect</a:t>
            </a:r>
          </a:p>
        </p:txBody>
      </p:sp>
      <p:pic>
        <p:nvPicPr>
          <p:cNvPr id="3" name="Picture 2" descr="Graphs A and B demonstrate cause and effect through omitted variables, and reverse causality. For long description in Notes pane, press F6."/>
          <p:cNvPicPr>
            <a:picLocks noChangeAspect="1"/>
          </p:cNvPicPr>
          <p:nvPr/>
        </p:nvPicPr>
        <p:blipFill>
          <a:blip r:embed="rId3"/>
          <a:stretch>
            <a:fillRect/>
          </a:stretch>
        </p:blipFill>
        <p:spPr>
          <a:xfrm>
            <a:off x="1078689" y="1563448"/>
            <a:ext cx="6986622" cy="2804403"/>
          </a:xfrm>
          <a:prstGeom prst="rect">
            <a:avLst/>
          </a:prstGeom>
        </p:spPr>
      </p:pic>
      <p:sp>
        <p:nvSpPr>
          <p:cNvPr id="9" name="Content Placeholder 8"/>
          <p:cNvSpPr>
            <a:spLocks noGrp="1"/>
          </p:cNvSpPr>
          <p:nvPr>
            <p:ph sz="quarter" idx="15"/>
          </p:nvPr>
        </p:nvSpPr>
        <p:spPr>
          <a:xfrm>
            <a:off x="468313" y="4531058"/>
            <a:ext cx="8218487" cy="1752176"/>
          </a:xfrm>
        </p:spPr>
        <p:txBody>
          <a:bodyPr/>
          <a:lstStyle/>
          <a:p>
            <a:pPr marL="0" lvl="0" indent="0">
              <a:spcBef>
                <a:spcPts val="800"/>
              </a:spcBef>
              <a:buSzPts val="2000"/>
              <a:buNone/>
            </a:pPr>
            <a:r>
              <a:rPr lang="en-US" sz="1800" noProof="0" dirty="0"/>
              <a:t>Using graphs to draw conclusions about cause and effect is hazardous.</a:t>
            </a:r>
          </a:p>
          <a:p>
            <a:pPr marL="0" lvl="0" indent="0">
              <a:spcBef>
                <a:spcPts val="800"/>
              </a:spcBef>
              <a:buSzPts val="2000"/>
              <a:buNone/>
            </a:pPr>
            <a:r>
              <a:rPr lang="en-US" sz="1800" noProof="0" dirty="0"/>
              <a:t>For example, in panel (a), as the number of fires in fireplaces increases, the number of leaves on trees falls; but the fires don’t cause the leaves to fall.</a:t>
            </a:r>
          </a:p>
          <a:p>
            <a:pPr marL="0" lvl="0" indent="0">
              <a:spcBef>
                <a:spcPts val="800"/>
              </a:spcBef>
              <a:buSzPts val="2000"/>
              <a:buNone/>
            </a:pPr>
            <a:r>
              <a:rPr lang="en-US" sz="1800" noProof="0" dirty="0"/>
              <a:t>In panel (b), as the number of lawn mowers being used increases, so does the rate at which grass grows.</a:t>
            </a:r>
          </a:p>
        </p:txBody>
      </p:sp>
    </p:spTree>
    <p:extLst>
      <p:ext uri="{BB962C8B-B14F-4D97-AF65-F5344CB8AC3E}">
        <p14:creationId xmlns:p14="http://schemas.microsoft.com/office/powerpoint/2010/main" val="326371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animEffect transition="in" filter="fade">
                                      <p:cBhvr>
                                        <p:cTn id="11" dur="500"/>
                                        <p:tgtEl>
                                          <p:spTgt spid="9">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9">
                                            <p:txEl>
                                              <p:pRg st="1" end="1"/>
                                            </p:txEl>
                                          </p:spTgt>
                                        </p:tgtEl>
                                        <p:attrNameLst>
                                          <p:attrName>style.visibility</p:attrName>
                                        </p:attrNameLst>
                                      </p:cBhvr>
                                      <p:to>
                                        <p:strVal val="visible"/>
                                      </p:to>
                                    </p:set>
                                    <p:animEffect transition="in" filter="fade">
                                      <p:cBhvr>
                                        <p:cTn id="15" dur="500"/>
                                        <p:tgtEl>
                                          <p:spTgt spid="9">
                                            <p:txEl>
                                              <p:pRg st="1" end="1"/>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9">
                                            <p:txEl>
                                              <p:pRg st="2" end="2"/>
                                            </p:txEl>
                                          </p:spTgt>
                                        </p:tgtEl>
                                        <p:attrNameLst>
                                          <p:attrName>style.visibility</p:attrName>
                                        </p:attrNameLst>
                                      </p:cBhvr>
                                      <p:to>
                                        <p:strVal val="visible"/>
                                      </p:to>
                                    </p:set>
                                    <p:animEffect transition="in" filter="fade">
                                      <p:cBhvr>
                                        <p:cTn id="19" dur="500"/>
                                        <p:tgtEl>
                                          <p:spTgt spid="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noProof="0" dirty="0"/>
              <a:t>Are Graphs of Economic Relationships Always Straight Lines?</a:t>
            </a:r>
          </a:p>
        </p:txBody>
      </p:sp>
      <p:sp>
        <p:nvSpPr>
          <p:cNvPr id="3" name="Content Placeholder 2"/>
          <p:cNvSpPr>
            <a:spLocks noGrp="1"/>
          </p:cNvSpPr>
          <p:nvPr>
            <p:ph sz="quarter" idx="13"/>
          </p:nvPr>
        </p:nvSpPr>
        <p:spPr>
          <a:xfrm>
            <a:off x="457200" y="1554921"/>
            <a:ext cx="8218488" cy="2812364"/>
          </a:xfrm>
        </p:spPr>
        <p:txBody>
          <a:bodyPr/>
          <a:lstStyle/>
          <a:p>
            <a:pPr marL="0" lvl="0" indent="0">
              <a:buSzPts val="2200"/>
              <a:buNone/>
            </a:pPr>
            <a:r>
              <a:rPr lang="en-US" noProof="0" dirty="0"/>
              <a:t>The relationship between two variables is linear when it can be represented by a straight line.</a:t>
            </a:r>
          </a:p>
          <a:p>
            <a:pPr marL="0" lvl="0" indent="0">
              <a:buSzPts val="2200"/>
              <a:buNone/>
            </a:pPr>
            <a:r>
              <a:rPr lang="en-US" noProof="0" dirty="0"/>
              <a:t>Few economic relationships are actually linear. However, linear approximations are simpler to use and are often “good enough” in modeling.</a:t>
            </a:r>
          </a:p>
        </p:txBody>
      </p:sp>
    </p:spTree>
    <p:extLst>
      <p:ext uri="{BB962C8B-B14F-4D97-AF65-F5344CB8AC3E}">
        <p14:creationId xmlns:p14="http://schemas.microsoft.com/office/powerpoint/2010/main" val="3779677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noProof="0" dirty="0"/>
              <a:t>Figure 1A.8 The Slope of a Nonlinear Curve (Panel (a))</a:t>
            </a:r>
          </a:p>
        </p:txBody>
      </p:sp>
      <p:sp>
        <p:nvSpPr>
          <p:cNvPr id="6" name="Content Placeholder 5"/>
          <p:cNvSpPr>
            <a:spLocks noGrp="1"/>
          </p:cNvSpPr>
          <p:nvPr>
            <p:ph sz="quarter" idx="15"/>
          </p:nvPr>
        </p:nvSpPr>
        <p:spPr>
          <a:xfrm>
            <a:off x="457201" y="1558412"/>
            <a:ext cx="3814548" cy="4724822"/>
          </a:xfrm>
        </p:spPr>
        <p:txBody>
          <a:bodyPr/>
          <a:lstStyle/>
          <a:p>
            <a:pPr marL="0" lvl="0" indent="0">
              <a:spcBef>
                <a:spcPts val="1200"/>
              </a:spcBef>
              <a:buSzPts val="2200"/>
              <a:buNone/>
            </a:pPr>
            <a:r>
              <a:rPr lang="en-US" sz="2000" noProof="0" dirty="0"/>
              <a:t>A non-linear curve has different slopes at different points. This curve shows the total cost of production for various quantities of Apple iPhones.</a:t>
            </a:r>
          </a:p>
          <a:p>
            <a:pPr marL="0" lvl="0" indent="0">
              <a:spcBef>
                <a:spcPts val="1200"/>
              </a:spcBef>
              <a:buSzPts val="2200"/>
              <a:buNone/>
            </a:pPr>
            <a:r>
              <a:rPr lang="en-US" sz="2000" noProof="0" dirty="0"/>
              <a:t>We can approximate its slope over a section by measuring the slope as if that section were linear.</a:t>
            </a:r>
          </a:p>
          <a:p>
            <a:pPr marL="0" lvl="0" indent="0">
              <a:spcBef>
                <a:spcPts val="1200"/>
              </a:spcBef>
              <a:buSzPts val="2200"/>
              <a:buNone/>
            </a:pPr>
            <a:r>
              <a:rPr lang="en-US" sz="2000" noProof="0" dirty="0"/>
              <a:t>Between </a:t>
            </a:r>
            <a:r>
              <a:rPr lang="en-US" sz="2000" i="1" noProof="0" dirty="0"/>
              <a:t>C</a:t>
            </a:r>
            <a:r>
              <a:rPr lang="en-US" sz="2000" noProof="0" dirty="0"/>
              <a:t> and </a:t>
            </a:r>
            <a:r>
              <a:rPr lang="en-US" sz="2000" i="1" noProof="0" dirty="0"/>
              <a:t>D</a:t>
            </a:r>
            <a:r>
              <a:rPr lang="en-US" sz="2000" noProof="0" dirty="0"/>
              <a:t>, the slope is greater than between </a:t>
            </a:r>
            <a:r>
              <a:rPr lang="en-US" sz="2000" i="1" noProof="0" dirty="0"/>
              <a:t>A</a:t>
            </a:r>
            <a:r>
              <a:rPr lang="en-US" sz="2000" noProof="0" dirty="0"/>
              <a:t> and </a:t>
            </a:r>
            <a:r>
              <a:rPr lang="en-US" sz="2000" i="1" noProof="0" dirty="0"/>
              <a:t>B</a:t>
            </a:r>
            <a:r>
              <a:rPr lang="en-US" sz="2000" noProof="0" dirty="0"/>
              <a:t>; so we say the curve is steeper between </a:t>
            </a:r>
            <a:r>
              <a:rPr lang="en-US" sz="2000" i="1" noProof="0" dirty="0"/>
              <a:t>C</a:t>
            </a:r>
            <a:r>
              <a:rPr lang="en-US" sz="2000" noProof="0" dirty="0"/>
              <a:t> and </a:t>
            </a:r>
            <a:r>
              <a:rPr lang="en-US" sz="2000" i="1" noProof="0" dirty="0"/>
              <a:t>D</a:t>
            </a:r>
            <a:r>
              <a:rPr lang="en-US" sz="2000" noProof="0" dirty="0"/>
              <a:t> than between </a:t>
            </a:r>
            <a:r>
              <a:rPr lang="en-US" sz="2000" i="1" noProof="0" dirty="0"/>
              <a:t>A</a:t>
            </a:r>
            <a:r>
              <a:rPr lang="en-US" sz="2000" noProof="0" dirty="0"/>
              <a:t> and </a:t>
            </a:r>
            <a:r>
              <a:rPr lang="en-US" sz="2000" i="1" noProof="0" dirty="0"/>
              <a:t>B</a:t>
            </a:r>
            <a:r>
              <a:rPr lang="en-US" sz="2000" noProof="0" dirty="0"/>
              <a:t>.</a:t>
            </a:r>
          </a:p>
        </p:txBody>
      </p:sp>
      <p:pic>
        <p:nvPicPr>
          <p:cNvPr id="3" name="Picture 2" descr="Graphs A demonstrate slope of non constant linear curves, with and without tangent lines. For long description in Notes pane, press F6."/>
          <p:cNvPicPr>
            <a:picLocks noChangeAspect="1"/>
          </p:cNvPicPr>
          <p:nvPr/>
        </p:nvPicPr>
        <p:blipFill>
          <a:blip r:embed="rId3"/>
          <a:stretch>
            <a:fillRect/>
          </a:stretch>
        </p:blipFill>
        <p:spPr>
          <a:xfrm>
            <a:off x="4692922" y="1557338"/>
            <a:ext cx="3890141" cy="4563884"/>
          </a:xfrm>
          <a:prstGeom prst="rect">
            <a:avLst/>
          </a:prstGeom>
        </p:spPr>
      </p:pic>
    </p:spTree>
    <p:extLst>
      <p:ext uri="{BB962C8B-B14F-4D97-AF65-F5344CB8AC3E}">
        <p14:creationId xmlns:p14="http://schemas.microsoft.com/office/powerpoint/2010/main" val="264845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animEffect transition="in" filter="fade">
                                      <p:cBhvr>
                                        <p:cTn id="11" dur="500"/>
                                        <p:tgtEl>
                                          <p:spTgt spid="6">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pPr lvl="0"/>
            <a:r>
              <a:rPr lang="en-US" sz="3200" noProof="0" dirty="0"/>
              <a:t>Some Typical “Economics” Questions</a:t>
            </a:r>
          </a:p>
        </p:txBody>
      </p:sp>
      <p:sp>
        <p:nvSpPr>
          <p:cNvPr id="2" name="Content Placeholder 1"/>
          <p:cNvSpPr>
            <a:spLocks noGrp="1"/>
          </p:cNvSpPr>
          <p:nvPr>
            <p:ph sz="quarter" idx="13"/>
          </p:nvPr>
        </p:nvSpPr>
        <p:spPr>
          <a:xfrm>
            <a:off x="457200" y="1554921"/>
            <a:ext cx="8232775" cy="3905354"/>
          </a:xfrm>
        </p:spPr>
        <p:txBody>
          <a:bodyPr/>
          <a:lstStyle/>
          <a:p>
            <a:r>
              <a:rPr lang="en-US" noProof="0" dirty="0"/>
              <a:t>We will learn how to answer questions like these:</a:t>
            </a:r>
          </a:p>
          <a:p>
            <a:pPr lvl="1"/>
            <a:r>
              <a:rPr lang="en-US" noProof="0" dirty="0"/>
              <a:t>What determines the prices of goods and services, from smartphones to pizza to automobiles?</a:t>
            </a:r>
          </a:p>
          <a:p>
            <a:pPr lvl="1"/>
            <a:r>
              <a:rPr lang="en-US" noProof="0" dirty="0"/>
              <a:t>Why do firms engage in international trade, and how do government policies, such as tariffs, affect international trade?</a:t>
            </a:r>
          </a:p>
          <a:p>
            <a:pPr lvl="1"/>
            <a:r>
              <a:rPr lang="en-US" noProof="0" dirty="0"/>
              <a:t>Why does government control the prices of some goods and services, and what are the effects of those controls?</a:t>
            </a:r>
          </a:p>
        </p:txBody>
      </p:sp>
    </p:spTree>
    <p:extLst>
      <p:ext uri="{BB962C8B-B14F-4D97-AF65-F5344CB8AC3E}">
        <p14:creationId xmlns:p14="http://schemas.microsoft.com/office/powerpoint/2010/main" val="2426735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animEffect transition="in" filter="fade">
                                      <p:cBhvr>
                                        <p:cTn id="11" dur="500"/>
                                        <p:tgtEl>
                                          <p:spTgt spid="2">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fade">
                                      <p:cBhvr>
                                        <p:cTn id="15" dur="500"/>
                                        <p:tgtEl>
                                          <p:spTgt spid="2">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animEffect transition="in" filter="fade">
                                      <p:cBhvr>
                                        <p:cTn id="19" dur="500"/>
                                        <p:tgtEl>
                                          <p:spTgt spid="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noProof="0" dirty="0"/>
              <a:t>Figure 1A.8 The Slope of a Nonlinear Curve (Panel (b))</a:t>
            </a:r>
          </a:p>
        </p:txBody>
      </p:sp>
      <p:sp>
        <p:nvSpPr>
          <p:cNvPr id="9" name="Content Placeholder 8"/>
          <p:cNvSpPr>
            <a:spLocks noGrp="1"/>
          </p:cNvSpPr>
          <p:nvPr>
            <p:ph sz="quarter" idx="15"/>
          </p:nvPr>
        </p:nvSpPr>
        <p:spPr>
          <a:xfrm>
            <a:off x="457200" y="1558413"/>
            <a:ext cx="3091218" cy="2918054"/>
          </a:xfrm>
        </p:spPr>
        <p:txBody>
          <a:bodyPr/>
          <a:lstStyle/>
          <a:p>
            <a:pPr marL="432" indent="0">
              <a:buNone/>
            </a:pPr>
            <a:r>
              <a:rPr lang="en-US" sz="2200" noProof="0" dirty="0"/>
              <a:t>Another way to measure the slope of a non-linear curve is to measure the slope of a tangent line to the curve, at the point we want to know the slope.</a:t>
            </a:r>
          </a:p>
        </p:txBody>
      </p:sp>
      <p:graphicFrame>
        <p:nvGraphicFramePr>
          <p:cNvPr id="11" name="Object 10" descr="Delta cost over delta quantity equals 75 over 1 equals 75."/>
          <p:cNvGraphicFramePr>
            <a:graphicFrameLocks noChangeAspect="1"/>
          </p:cNvGraphicFramePr>
          <p:nvPr>
            <p:extLst>
              <p:ext uri="{D42A27DB-BD31-4B8C-83A1-F6EECF244321}">
                <p14:modId xmlns:p14="http://schemas.microsoft.com/office/powerpoint/2010/main" val="481281909"/>
              </p:ext>
            </p:extLst>
          </p:nvPr>
        </p:nvGraphicFramePr>
        <p:xfrm>
          <a:off x="527050" y="4667539"/>
          <a:ext cx="2332038" cy="658812"/>
        </p:xfrm>
        <a:graphic>
          <a:graphicData uri="http://schemas.openxmlformats.org/presentationml/2006/ole">
            <mc:AlternateContent xmlns:mc="http://schemas.openxmlformats.org/markup-compatibility/2006">
              <mc:Choice xmlns:v="urn:schemas-microsoft-com:vml" Requires="v">
                <p:oleObj name="Equation" r:id="rId3" imgW="3416040" imgH="965160" progId="Equation.DSMT4">
                  <p:embed/>
                </p:oleObj>
              </mc:Choice>
              <mc:Fallback>
                <p:oleObj name="Equation" r:id="rId3" imgW="3416040" imgH="965160" progId="Equation.DSMT4">
                  <p:embed/>
                  <p:pic>
                    <p:nvPicPr>
                      <p:cNvPr id="11" name="Object 10" descr="Delta cost over delta quantity equals 75 over 1 equals 75."/>
                      <p:cNvPicPr/>
                      <p:nvPr/>
                    </p:nvPicPr>
                    <p:blipFill>
                      <a:blip r:embed="rId4"/>
                      <a:stretch>
                        <a:fillRect/>
                      </a:stretch>
                    </p:blipFill>
                    <p:spPr>
                      <a:xfrm>
                        <a:off x="527050" y="4667539"/>
                        <a:ext cx="2332038" cy="658812"/>
                      </a:xfrm>
                      <a:prstGeom prst="rect">
                        <a:avLst/>
                      </a:prstGeom>
                    </p:spPr>
                  </p:pic>
                </p:oleObj>
              </mc:Fallback>
            </mc:AlternateContent>
          </a:graphicData>
        </a:graphic>
      </p:graphicFrame>
      <p:graphicFrame>
        <p:nvGraphicFramePr>
          <p:cNvPr id="12" name="Object 11" descr="Delta cost over delta quantity equals 150 over 1 equals 150."/>
          <p:cNvGraphicFramePr>
            <a:graphicFrameLocks noChangeAspect="1"/>
          </p:cNvGraphicFramePr>
          <p:nvPr>
            <p:extLst>
              <p:ext uri="{D42A27DB-BD31-4B8C-83A1-F6EECF244321}">
                <p14:modId xmlns:p14="http://schemas.microsoft.com/office/powerpoint/2010/main" val="694470073"/>
              </p:ext>
            </p:extLst>
          </p:nvPr>
        </p:nvGraphicFramePr>
        <p:xfrm>
          <a:off x="523875" y="5555967"/>
          <a:ext cx="2592388" cy="658812"/>
        </p:xfrm>
        <a:graphic>
          <a:graphicData uri="http://schemas.openxmlformats.org/presentationml/2006/ole">
            <mc:AlternateContent xmlns:mc="http://schemas.openxmlformats.org/markup-compatibility/2006">
              <mc:Choice xmlns:v="urn:schemas-microsoft-com:vml" Requires="v">
                <p:oleObj name="Equation" r:id="rId5" imgW="3797280" imgH="965160" progId="Equation.DSMT4">
                  <p:embed/>
                </p:oleObj>
              </mc:Choice>
              <mc:Fallback>
                <p:oleObj name="Equation" r:id="rId5" imgW="3797280" imgH="965160" progId="Equation.DSMT4">
                  <p:embed/>
                  <p:pic>
                    <p:nvPicPr>
                      <p:cNvPr id="12" name="Object 11" descr="Delta cost over delta quantity equals 150 over 1 equals 150."/>
                      <p:cNvPicPr/>
                      <p:nvPr/>
                    </p:nvPicPr>
                    <p:blipFill>
                      <a:blip r:embed="rId6"/>
                      <a:stretch>
                        <a:fillRect/>
                      </a:stretch>
                    </p:blipFill>
                    <p:spPr>
                      <a:xfrm>
                        <a:off x="523875" y="5555967"/>
                        <a:ext cx="2592388" cy="658812"/>
                      </a:xfrm>
                      <a:prstGeom prst="rect">
                        <a:avLst/>
                      </a:prstGeom>
                    </p:spPr>
                  </p:pic>
                </p:oleObj>
              </mc:Fallback>
            </mc:AlternateContent>
          </a:graphicData>
        </a:graphic>
      </p:graphicFrame>
      <p:pic>
        <p:nvPicPr>
          <p:cNvPr id="3" name="Picture 2" descr="Graphs B demonstrate slope of non constant linear curves, with and without tangent lines. For long description in Notes pane, press F6."/>
          <p:cNvPicPr>
            <a:picLocks noChangeAspect="1"/>
          </p:cNvPicPr>
          <p:nvPr/>
        </p:nvPicPr>
        <p:blipFill>
          <a:blip r:embed="rId7"/>
          <a:stretch>
            <a:fillRect/>
          </a:stretch>
        </p:blipFill>
        <p:spPr>
          <a:xfrm>
            <a:off x="4819301" y="1614369"/>
            <a:ext cx="3790544" cy="4563884"/>
          </a:xfrm>
          <a:prstGeom prst="rect">
            <a:avLst/>
          </a:prstGeom>
        </p:spPr>
      </p:pic>
    </p:spTree>
    <p:extLst>
      <p:ext uri="{BB962C8B-B14F-4D97-AF65-F5344CB8AC3E}">
        <p14:creationId xmlns:p14="http://schemas.microsoft.com/office/powerpoint/2010/main" val="3315194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Formula for a Percentage Change</a:t>
            </a:r>
          </a:p>
        </p:txBody>
      </p:sp>
      <p:sp>
        <p:nvSpPr>
          <p:cNvPr id="3" name="Content Placeholder 2"/>
          <p:cNvSpPr>
            <a:spLocks noGrp="1"/>
          </p:cNvSpPr>
          <p:nvPr>
            <p:ph sz="quarter" idx="13"/>
          </p:nvPr>
        </p:nvSpPr>
        <p:spPr>
          <a:xfrm>
            <a:off x="457200" y="1667167"/>
            <a:ext cx="8229600" cy="2097311"/>
          </a:xfrm>
        </p:spPr>
        <p:txBody>
          <a:bodyPr tIns="0" bIns="0"/>
          <a:lstStyle/>
          <a:p>
            <a:pPr marL="0" lvl="0" indent="0">
              <a:buSzPts val="2200"/>
              <a:buNone/>
            </a:pPr>
            <a:r>
              <a:rPr lang="en-US" noProof="0" dirty="0"/>
              <a:t>One important formula is the </a:t>
            </a:r>
            <a:r>
              <a:rPr lang="en-US" b="1" noProof="0" dirty="0"/>
              <a:t>percentage change</a:t>
            </a:r>
            <a:r>
              <a:rPr lang="en-US" noProof="0" dirty="0"/>
              <a:t>, which is the change in some economic variable, usually from one period to the next, expressed as a percentage.</a:t>
            </a:r>
          </a:p>
          <a:p>
            <a:pPr marL="0" indent="0">
              <a:buSzPts val="2200"/>
              <a:buNone/>
            </a:pPr>
            <a:r>
              <a:rPr lang="en-US" noProof="0" dirty="0"/>
              <a:t>U.S. real G</a:t>
            </a:r>
            <a:r>
              <a:rPr lang="en-US" sz="100" noProof="0" dirty="0"/>
              <a:t> </a:t>
            </a:r>
            <a:r>
              <a:rPr lang="en-US" noProof="0" dirty="0"/>
              <a:t>D</a:t>
            </a:r>
            <a:r>
              <a:rPr lang="en-US" sz="100" noProof="0" dirty="0"/>
              <a:t> </a:t>
            </a:r>
            <a:r>
              <a:rPr lang="en-US" noProof="0" dirty="0"/>
              <a:t>P increased from $19,610 billion in 2021 to $20,018 billion in 2022. This was a 2.1% increase.</a:t>
            </a:r>
          </a:p>
        </p:txBody>
      </p:sp>
      <p:graphicFrame>
        <p:nvGraphicFramePr>
          <p:cNvPr id="4" name="Object 3" descr="Percentage change equals Value in the second period minus Value in the first period all over Value in the first period all times 100."/>
          <p:cNvGraphicFramePr>
            <a:graphicFrameLocks noChangeAspect="1"/>
          </p:cNvGraphicFramePr>
          <p:nvPr>
            <p:extLst>
              <p:ext uri="{D42A27DB-BD31-4B8C-83A1-F6EECF244321}">
                <p14:modId xmlns:p14="http://schemas.microsoft.com/office/powerpoint/2010/main" val="73784479"/>
              </p:ext>
            </p:extLst>
          </p:nvPr>
        </p:nvGraphicFramePr>
        <p:xfrm>
          <a:off x="553164" y="4045005"/>
          <a:ext cx="8232404" cy="652055"/>
        </p:xfrm>
        <a:graphic>
          <a:graphicData uri="http://schemas.openxmlformats.org/presentationml/2006/ole">
            <mc:AlternateContent xmlns:mc="http://schemas.openxmlformats.org/markup-compatibility/2006">
              <mc:Choice xmlns:v="urn:schemas-microsoft-com:vml" Requires="v">
                <p:oleObj name="Equation" r:id="rId3" imgW="11353680" imgH="901440" progId="Equation.DSMT4">
                  <p:embed/>
                </p:oleObj>
              </mc:Choice>
              <mc:Fallback>
                <p:oleObj name="Equation" r:id="rId3" imgW="11353680" imgH="901440" progId="Equation.DSMT4">
                  <p:embed/>
                  <p:pic>
                    <p:nvPicPr>
                      <p:cNvPr id="4" name="Object 3" descr="Percentage change equals Value in the second period minus Value in the first period all over Value in the first period all times 100."/>
                      <p:cNvPicPr/>
                      <p:nvPr/>
                    </p:nvPicPr>
                    <p:blipFill>
                      <a:blip r:embed="rId4"/>
                      <a:stretch>
                        <a:fillRect/>
                      </a:stretch>
                    </p:blipFill>
                    <p:spPr>
                      <a:xfrm>
                        <a:off x="553164" y="4045005"/>
                        <a:ext cx="8232404" cy="652055"/>
                      </a:xfrm>
                      <a:prstGeom prst="rect">
                        <a:avLst/>
                      </a:prstGeom>
                    </p:spPr>
                  </p:pic>
                </p:oleObj>
              </mc:Fallback>
            </mc:AlternateContent>
          </a:graphicData>
        </a:graphic>
      </p:graphicFrame>
      <p:graphicFrame>
        <p:nvGraphicFramePr>
          <p:cNvPr id="5" name="Object 4" descr="left parenthesis start fraction $20,018 minus $19,610 over $19,610 end fraction times 100 = 2.1%."/>
          <p:cNvGraphicFramePr>
            <a:graphicFrameLocks noChangeAspect="1"/>
          </p:cNvGraphicFramePr>
          <p:nvPr>
            <p:extLst>
              <p:ext uri="{D42A27DB-BD31-4B8C-83A1-F6EECF244321}">
                <p14:modId xmlns:p14="http://schemas.microsoft.com/office/powerpoint/2010/main" val="1642250334"/>
              </p:ext>
            </p:extLst>
          </p:nvPr>
        </p:nvGraphicFramePr>
        <p:xfrm>
          <a:off x="2672915" y="5082091"/>
          <a:ext cx="3783894" cy="695419"/>
        </p:xfrm>
        <a:graphic>
          <a:graphicData uri="http://schemas.openxmlformats.org/presentationml/2006/ole">
            <mc:AlternateContent xmlns:mc="http://schemas.openxmlformats.org/markup-compatibility/2006">
              <mc:Choice xmlns:v="urn:schemas-microsoft-com:vml" Requires="v">
                <p:oleObj name="Equation" r:id="rId5" imgW="2349360" imgH="431640" progId="Equation.DSMT4">
                  <p:embed/>
                </p:oleObj>
              </mc:Choice>
              <mc:Fallback>
                <p:oleObj name="Equation" r:id="rId5" imgW="2349360" imgH="431640" progId="Equation.DSMT4">
                  <p:embed/>
                  <p:pic>
                    <p:nvPicPr>
                      <p:cNvPr id="5" name="Object 4" descr="left parenthesis start fraction $20,018 minus $19,610 over $19,610 end fraction times 100 = 2.1%."/>
                      <p:cNvPicPr/>
                      <p:nvPr/>
                    </p:nvPicPr>
                    <p:blipFill>
                      <a:blip r:embed="rId6"/>
                      <a:stretch>
                        <a:fillRect/>
                      </a:stretch>
                    </p:blipFill>
                    <p:spPr>
                      <a:xfrm>
                        <a:off x="2672915" y="5082091"/>
                        <a:ext cx="3783894" cy="695419"/>
                      </a:xfrm>
                      <a:prstGeom prst="rect">
                        <a:avLst/>
                      </a:prstGeom>
                    </p:spPr>
                  </p:pic>
                </p:oleObj>
              </mc:Fallback>
            </mc:AlternateContent>
          </a:graphicData>
        </a:graphic>
      </p:graphicFrame>
    </p:spTree>
    <p:extLst>
      <p:ext uri="{BB962C8B-B14F-4D97-AF65-F5344CB8AC3E}">
        <p14:creationId xmlns:p14="http://schemas.microsoft.com/office/powerpoint/2010/main" val="3185312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noProof="0" dirty="0"/>
              <a:t>Figure 1A.9 Showing a Firm’s Total Revenue on a Graph</a:t>
            </a:r>
          </a:p>
        </p:txBody>
      </p:sp>
      <p:sp>
        <p:nvSpPr>
          <p:cNvPr id="6" name="Content Placeholder 5"/>
          <p:cNvSpPr>
            <a:spLocks noGrp="1"/>
          </p:cNvSpPr>
          <p:nvPr>
            <p:ph sz="quarter" idx="15"/>
          </p:nvPr>
        </p:nvSpPr>
        <p:spPr>
          <a:xfrm>
            <a:off x="457200" y="1558413"/>
            <a:ext cx="3391469" cy="4533630"/>
          </a:xfrm>
        </p:spPr>
        <p:txBody>
          <a:bodyPr/>
          <a:lstStyle/>
          <a:p>
            <a:pPr marL="0" lvl="0" indent="0">
              <a:buSzPts val="2200"/>
              <a:buNone/>
            </a:pPr>
            <a:r>
              <a:rPr lang="en-US" sz="2000" noProof="0" dirty="0"/>
              <a:t>The area of a rectangle is equal to its base multiplied by its height; total revenue is equal to quantity multiplied by price.</a:t>
            </a:r>
          </a:p>
          <a:p>
            <a:pPr marL="0" lvl="0" indent="0">
              <a:buSzPts val="2200"/>
              <a:buNone/>
            </a:pPr>
            <a:r>
              <a:rPr lang="en-US" sz="2000" noProof="0" dirty="0"/>
              <a:t>Here, total revenue is equal to the quantity of 125,000 bottles times the price of $2.00 per bottle, or $250,000.</a:t>
            </a:r>
          </a:p>
          <a:p>
            <a:pPr marL="0" lvl="0" indent="0">
              <a:buSzPts val="2200"/>
              <a:buNone/>
            </a:pPr>
            <a:r>
              <a:rPr lang="en-US" sz="2000" noProof="0" dirty="0"/>
              <a:t>The area of the green-shaded rectangle shows the firm’s total revenue.</a:t>
            </a:r>
          </a:p>
        </p:txBody>
      </p:sp>
      <p:graphicFrame>
        <p:nvGraphicFramePr>
          <p:cNvPr id="8" name="Object 7" descr="Area of rectangle equals base times height."/>
          <p:cNvGraphicFramePr>
            <a:graphicFrameLocks noChangeAspect="1"/>
          </p:cNvGraphicFramePr>
          <p:nvPr>
            <p:extLst>
              <p:ext uri="{D42A27DB-BD31-4B8C-83A1-F6EECF244321}">
                <p14:modId xmlns:p14="http://schemas.microsoft.com/office/powerpoint/2010/main" val="4175011602"/>
              </p:ext>
            </p:extLst>
          </p:nvPr>
        </p:nvGraphicFramePr>
        <p:xfrm>
          <a:off x="4105275" y="1700213"/>
          <a:ext cx="4083050" cy="295275"/>
        </p:xfrm>
        <a:graphic>
          <a:graphicData uri="http://schemas.openxmlformats.org/presentationml/2006/ole">
            <mc:AlternateContent xmlns:mc="http://schemas.openxmlformats.org/markup-compatibility/2006">
              <mc:Choice xmlns:v="urn:schemas-microsoft-com:vml" Requires="v">
                <p:oleObj name="Equation" r:id="rId3" imgW="5092560" imgH="368280" progId="Equation.DSMT4">
                  <p:embed/>
                </p:oleObj>
              </mc:Choice>
              <mc:Fallback>
                <p:oleObj name="Equation" r:id="rId3" imgW="5092560" imgH="368280" progId="Equation.DSMT4">
                  <p:embed/>
                  <p:pic>
                    <p:nvPicPr>
                      <p:cNvPr id="8" name="Object 7" descr="Area of rectangle equals base times height."/>
                      <p:cNvPicPr/>
                      <p:nvPr/>
                    </p:nvPicPr>
                    <p:blipFill>
                      <a:blip r:embed="rId4"/>
                      <a:stretch>
                        <a:fillRect/>
                      </a:stretch>
                    </p:blipFill>
                    <p:spPr>
                      <a:xfrm>
                        <a:off x="4105275" y="1700213"/>
                        <a:ext cx="4083050" cy="295275"/>
                      </a:xfrm>
                      <a:prstGeom prst="rect">
                        <a:avLst/>
                      </a:prstGeom>
                    </p:spPr>
                  </p:pic>
                </p:oleObj>
              </mc:Fallback>
            </mc:AlternateContent>
          </a:graphicData>
        </a:graphic>
      </p:graphicFrame>
      <p:pic>
        <p:nvPicPr>
          <p:cNvPr id="3" name="Picture 2" descr="A graph demonstrates finding a firm’s total revenue, using Pepsi sales as an example. For long description in Notes pane, press F6."/>
          <p:cNvPicPr>
            <a:picLocks noChangeAspect="1"/>
          </p:cNvPicPr>
          <p:nvPr/>
        </p:nvPicPr>
        <p:blipFill>
          <a:blip r:embed="rId5"/>
          <a:stretch>
            <a:fillRect/>
          </a:stretch>
        </p:blipFill>
        <p:spPr>
          <a:xfrm>
            <a:off x="3980280" y="2383181"/>
            <a:ext cx="4706520" cy="3304318"/>
          </a:xfrm>
          <a:prstGeom prst="rect">
            <a:avLst/>
          </a:prstGeom>
        </p:spPr>
      </p:pic>
    </p:spTree>
    <p:extLst>
      <p:ext uri="{BB962C8B-B14F-4D97-AF65-F5344CB8AC3E}">
        <p14:creationId xmlns:p14="http://schemas.microsoft.com/office/powerpoint/2010/main" val="1843288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animEffect transition="in" filter="fade">
                                      <p:cBhvr>
                                        <p:cTn id="11" dur="500"/>
                                        <p:tgtEl>
                                          <p:spTgt spid="6">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Figure 1A.10 The Area of a Triangle</a:t>
            </a:r>
          </a:p>
        </p:txBody>
      </p:sp>
      <p:sp>
        <p:nvSpPr>
          <p:cNvPr id="4" name="Content Placeholder 3"/>
          <p:cNvSpPr>
            <a:spLocks noGrp="1"/>
          </p:cNvSpPr>
          <p:nvPr>
            <p:ph sz="quarter" idx="13"/>
          </p:nvPr>
        </p:nvSpPr>
        <p:spPr>
          <a:xfrm>
            <a:off x="457201" y="1552575"/>
            <a:ext cx="3800900" cy="358112"/>
          </a:xfrm>
        </p:spPr>
        <p:txBody>
          <a:bodyPr lIns="0" tIns="0" rIns="0" bIns="0"/>
          <a:lstStyle/>
          <a:p>
            <a:pPr marL="432" indent="0">
              <a:buNone/>
            </a:pPr>
            <a:r>
              <a:rPr lang="en-US" sz="2000" noProof="0" dirty="0"/>
              <a:t>The area of a triangle is equal to</a:t>
            </a:r>
          </a:p>
        </p:txBody>
      </p:sp>
      <p:graphicFrame>
        <p:nvGraphicFramePr>
          <p:cNvPr id="18" name="Object 17" descr="one half"/>
          <p:cNvGraphicFramePr>
            <a:graphicFrameLocks noChangeAspect="1"/>
          </p:cNvGraphicFramePr>
          <p:nvPr>
            <p:extLst>
              <p:ext uri="{D42A27DB-BD31-4B8C-83A1-F6EECF244321}">
                <p14:modId xmlns:p14="http://schemas.microsoft.com/office/powerpoint/2010/main" val="2596662502"/>
              </p:ext>
            </p:extLst>
          </p:nvPr>
        </p:nvGraphicFramePr>
        <p:xfrm>
          <a:off x="497668" y="2010410"/>
          <a:ext cx="254953" cy="265430"/>
        </p:xfrm>
        <a:graphic>
          <a:graphicData uri="http://schemas.openxmlformats.org/presentationml/2006/ole">
            <mc:AlternateContent xmlns:mc="http://schemas.openxmlformats.org/markup-compatibility/2006">
              <mc:Choice xmlns:v="urn:schemas-microsoft-com:vml" Requires="v">
                <p:oleObj name="Equation" r:id="rId3" imgW="279360" imgH="291960" progId="Equation.DSMT4">
                  <p:embed/>
                </p:oleObj>
              </mc:Choice>
              <mc:Fallback>
                <p:oleObj name="Equation" r:id="rId3" imgW="279360" imgH="291960" progId="Equation.DSMT4">
                  <p:embed/>
                  <p:pic>
                    <p:nvPicPr>
                      <p:cNvPr id="18" name="Object 17" descr="one half"/>
                      <p:cNvPicPr/>
                      <p:nvPr/>
                    </p:nvPicPr>
                    <p:blipFill>
                      <a:blip r:embed="rId4"/>
                      <a:stretch>
                        <a:fillRect/>
                      </a:stretch>
                    </p:blipFill>
                    <p:spPr>
                      <a:xfrm>
                        <a:off x="497668" y="2010410"/>
                        <a:ext cx="254953" cy="265430"/>
                      </a:xfrm>
                      <a:prstGeom prst="rect">
                        <a:avLst/>
                      </a:prstGeom>
                    </p:spPr>
                  </p:pic>
                </p:oleObj>
              </mc:Fallback>
            </mc:AlternateContent>
          </a:graphicData>
        </a:graphic>
      </p:graphicFrame>
      <p:sp>
        <p:nvSpPr>
          <p:cNvPr id="5" name="Content Placeholder 4"/>
          <p:cNvSpPr>
            <a:spLocks noGrp="1"/>
          </p:cNvSpPr>
          <p:nvPr>
            <p:ph sz="quarter" idx="14"/>
          </p:nvPr>
        </p:nvSpPr>
        <p:spPr>
          <a:xfrm>
            <a:off x="885231" y="1978927"/>
            <a:ext cx="2540355" cy="354842"/>
          </a:xfrm>
        </p:spPr>
        <p:txBody>
          <a:bodyPr lIns="0" tIns="0" rIns="0" bIns="0"/>
          <a:lstStyle/>
          <a:p>
            <a:pPr marL="432" indent="0">
              <a:buNone/>
            </a:pPr>
            <a:r>
              <a:rPr lang="en-US" sz="2000" noProof="0" dirty="0"/>
              <a:t>multiplied by its base</a:t>
            </a:r>
          </a:p>
        </p:txBody>
      </p:sp>
      <p:sp>
        <p:nvSpPr>
          <p:cNvPr id="6" name="Content Placeholder 5"/>
          <p:cNvSpPr>
            <a:spLocks noGrp="1"/>
          </p:cNvSpPr>
          <p:nvPr>
            <p:ph sz="quarter" idx="15"/>
          </p:nvPr>
        </p:nvSpPr>
        <p:spPr>
          <a:xfrm>
            <a:off x="457201" y="2402009"/>
            <a:ext cx="2763672" cy="366591"/>
          </a:xfrm>
        </p:spPr>
        <p:txBody>
          <a:bodyPr lIns="0" tIns="0" rIns="0" bIns="0"/>
          <a:lstStyle/>
          <a:p>
            <a:pPr marL="0" lvl="0" indent="0">
              <a:spcBef>
                <a:spcPts val="0"/>
              </a:spcBef>
              <a:buSzPts val="2200"/>
              <a:buNone/>
            </a:pPr>
            <a:r>
              <a:rPr lang="en-US" sz="2000" noProof="0" dirty="0"/>
              <a:t>multiplied by its height.</a:t>
            </a:r>
          </a:p>
        </p:txBody>
      </p:sp>
      <p:sp>
        <p:nvSpPr>
          <p:cNvPr id="7" name="Content Placeholder 6"/>
          <p:cNvSpPr>
            <a:spLocks noGrp="1"/>
          </p:cNvSpPr>
          <p:nvPr>
            <p:ph sz="quarter" idx="16"/>
          </p:nvPr>
        </p:nvSpPr>
        <p:spPr>
          <a:xfrm>
            <a:off x="457201" y="2894770"/>
            <a:ext cx="3405116" cy="694591"/>
          </a:xfrm>
        </p:spPr>
        <p:txBody>
          <a:bodyPr lIns="0" tIns="0" rIns="0" bIns="0"/>
          <a:lstStyle/>
          <a:p>
            <a:pPr marL="0" lvl="0" indent="0">
              <a:spcBef>
                <a:spcPts val="1000"/>
              </a:spcBef>
              <a:buSzPts val="2200"/>
              <a:buNone/>
            </a:pPr>
            <a:r>
              <a:rPr lang="en-US" sz="2000" noProof="0" dirty="0"/>
              <a:t>The area of the blue-shaded triangle has a base equal to</a:t>
            </a:r>
          </a:p>
        </p:txBody>
      </p:sp>
      <p:graphicFrame>
        <p:nvGraphicFramePr>
          <p:cNvPr id="19" name="Object 18" descr="150,000 minus 125,000, or 25,000"/>
          <p:cNvGraphicFramePr>
            <a:graphicFrameLocks noChangeAspect="1"/>
          </p:cNvGraphicFramePr>
          <p:nvPr>
            <p:extLst>
              <p:ext uri="{D42A27DB-BD31-4B8C-83A1-F6EECF244321}">
                <p14:modId xmlns:p14="http://schemas.microsoft.com/office/powerpoint/2010/main" val="3715417736"/>
              </p:ext>
            </p:extLst>
          </p:nvPr>
        </p:nvGraphicFramePr>
        <p:xfrm>
          <a:off x="476124" y="3673389"/>
          <a:ext cx="3421715" cy="300538"/>
        </p:xfrm>
        <a:graphic>
          <a:graphicData uri="http://schemas.openxmlformats.org/presentationml/2006/ole">
            <mc:AlternateContent xmlns:mc="http://schemas.openxmlformats.org/markup-compatibility/2006">
              <mc:Choice xmlns:v="urn:schemas-microsoft-com:vml" Requires="v">
                <p:oleObj name="Equation" r:id="rId5" imgW="4051080" imgH="355320" progId="Equation.DSMT4">
                  <p:embed/>
                </p:oleObj>
              </mc:Choice>
              <mc:Fallback>
                <p:oleObj name="Equation" r:id="rId5" imgW="4051080" imgH="355320" progId="Equation.DSMT4">
                  <p:embed/>
                  <p:pic>
                    <p:nvPicPr>
                      <p:cNvPr id="19" name="Object 18" descr="150,000 minus 125,000, or 25,000"/>
                      <p:cNvPicPr/>
                      <p:nvPr/>
                    </p:nvPicPr>
                    <p:blipFill>
                      <a:blip r:embed="rId6"/>
                      <a:stretch>
                        <a:fillRect/>
                      </a:stretch>
                    </p:blipFill>
                    <p:spPr>
                      <a:xfrm>
                        <a:off x="476124" y="3673389"/>
                        <a:ext cx="3421715" cy="300538"/>
                      </a:xfrm>
                      <a:prstGeom prst="rect">
                        <a:avLst/>
                      </a:prstGeom>
                    </p:spPr>
                  </p:pic>
                </p:oleObj>
              </mc:Fallback>
            </mc:AlternateContent>
          </a:graphicData>
        </a:graphic>
      </p:graphicFrame>
      <p:sp>
        <p:nvSpPr>
          <p:cNvPr id="8" name="Content Placeholder 7"/>
          <p:cNvSpPr>
            <a:spLocks noGrp="1"/>
          </p:cNvSpPr>
          <p:nvPr>
            <p:ph sz="quarter" idx="17"/>
          </p:nvPr>
        </p:nvSpPr>
        <p:spPr>
          <a:xfrm>
            <a:off x="457200" y="4057955"/>
            <a:ext cx="2558955" cy="363920"/>
          </a:xfrm>
        </p:spPr>
        <p:txBody>
          <a:bodyPr lIns="0" tIns="0" rIns="0" bIns="0"/>
          <a:lstStyle/>
          <a:p>
            <a:pPr marL="432" indent="0">
              <a:buNone/>
            </a:pPr>
            <a:r>
              <a:rPr lang="en-US" sz="2000" noProof="0" dirty="0"/>
              <a:t>and a height equal to</a:t>
            </a:r>
          </a:p>
        </p:txBody>
      </p:sp>
      <p:graphicFrame>
        <p:nvGraphicFramePr>
          <p:cNvPr id="20" name="Object 19" descr="$2.00 minus $1.50, or $0.50."/>
          <p:cNvGraphicFramePr>
            <a:graphicFrameLocks noChangeAspect="1"/>
          </p:cNvGraphicFramePr>
          <p:nvPr>
            <p:extLst>
              <p:ext uri="{D42A27DB-BD31-4B8C-83A1-F6EECF244321}">
                <p14:modId xmlns:p14="http://schemas.microsoft.com/office/powerpoint/2010/main" val="347411930"/>
              </p:ext>
            </p:extLst>
          </p:nvPr>
        </p:nvGraphicFramePr>
        <p:xfrm>
          <a:off x="457200" y="4505325"/>
          <a:ext cx="2659063" cy="300038"/>
        </p:xfrm>
        <a:graphic>
          <a:graphicData uri="http://schemas.openxmlformats.org/presentationml/2006/ole">
            <mc:AlternateContent xmlns:mc="http://schemas.openxmlformats.org/markup-compatibility/2006">
              <mc:Choice xmlns:v="urn:schemas-microsoft-com:vml" Requires="v">
                <p:oleObj name="Equation" r:id="rId7" imgW="3149280" imgH="355320" progId="Equation.DSMT4">
                  <p:embed/>
                </p:oleObj>
              </mc:Choice>
              <mc:Fallback>
                <p:oleObj name="Equation" r:id="rId7" imgW="3149280" imgH="355320" progId="Equation.DSMT4">
                  <p:embed/>
                  <p:pic>
                    <p:nvPicPr>
                      <p:cNvPr id="20" name="Object 19" descr="$2.00 minus $1.50, or $0.50."/>
                      <p:cNvPicPr/>
                      <p:nvPr/>
                    </p:nvPicPr>
                    <p:blipFill>
                      <a:blip r:embed="rId8"/>
                      <a:stretch>
                        <a:fillRect/>
                      </a:stretch>
                    </p:blipFill>
                    <p:spPr>
                      <a:xfrm>
                        <a:off x="457200" y="4505325"/>
                        <a:ext cx="2659063" cy="300038"/>
                      </a:xfrm>
                      <a:prstGeom prst="rect">
                        <a:avLst/>
                      </a:prstGeom>
                    </p:spPr>
                  </p:pic>
                </p:oleObj>
              </mc:Fallback>
            </mc:AlternateContent>
          </a:graphicData>
        </a:graphic>
      </p:graphicFrame>
      <p:sp>
        <p:nvSpPr>
          <p:cNvPr id="9" name="Content Placeholder 8"/>
          <p:cNvSpPr>
            <a:spLocks noGrp="1"/>
          </p:cNvSpPr>
          <p:nvPr>
            <p:ph sz="quarter" idx="18"/>
          </p:nvPr>
        </p:nvSpPr>
        <p:spPr>
          <a:xfrm>
            <a:off x="457201" y="5010150"/>
            <a:ext cx="3063922" cy="367068"/>
          </a:xfrm>
        </p:spPr>
        <p:txBody>
          <a:bodyPr lIns="0" tIns="0" rIns="0" bIns="0"/>
          <a:lstStyle/>
          <a:p>
            <a:pPr marL="0" lvl="0" indent="0">
              <a:spcBef>
                <a:spcPts val="1000"/>
              </a:spcBef>
              <a:buSzPts val="2200"/>
              <a:buNone/>
            </a:pPr>
            <a:r>
              <a:rPr lang="en-US" sz="2000" noProof="0" dirty="0"/>
              <a:t>Therefore, its area equals</a:t>
            </a:r>
          </a:p>
        </p:txBody>
      </p:sp>
      <p:graphicFrame>
        <p:nvGraphicFramePr>
          <p:cNvPr id="21" name="Object 20" descr="One half times 25,000 times 0.50 dollar, or 6,250 dollars."/>
          <p:cNvGraphicFramePr>
            <a:graphicFrameLocks noChangeAspect="1"/>
          </p:cNvGraphicFramePr>
          <p:nvPr>
            <p:extLst>
              <p:ext uri="{D42A27DB-BD31-4B8C-83A1-F6EECF244321}">
                <p14:modId xmlns:p14="http://schemas.microsoft.com/office/powerpoint/2010/main" val="1211183154"/>
              </p:ext>
            </p:extLst>
          </p:nvPr>
        </p:nvGraphicFramePr>
        <p:xfrm>
          <a:off x="473704" y="5461484"/>
          <a:ext cx="3411867" cy="271510"/>
        </p:xfrm>
        <a:graphic>
          <a:graphicData uri="http://schemas.openxmlformats.org/presentationml/2006/ole">
            <mc:AlternateContent xmlns:mc="http://schemas.openxmlformats.org/markup-compatibility/2006">
              <mc:Choice xmlns:v="urn:schemas-microsoft-com:vml" Requires="v">
                <p:oleObj name="Equation" r:id="rId9" imgW="4127400" imgH="330120" progId="Equation.DSMT4">
                  <p:embed/>
                </p:oleObj>
              </mc:Choice>
              <mc:Fallback>
                <p:oleObj name="Equation" r:id="rId9" imgW="4127400" imgH="330120" progId="Equation.DSMT4">
                  <p:embed/>
                  <p:pic>
                    <p:nvPicPr>
                      <p:cNvPr id="21" name="Object 20" descr="One half times 25,000 times 0.50 dollar, or 6,250 dollars."/>
                      <p:cNvPicPr/>
                      <p:nvPr/>
                    </p:nvPicPr>
                    <p:blipFill>
                      <a:blip r:embed="rId10"/>
                      <a:stretch>
                        <a:fillRect/>
                      </a:stretch>
                    </p:blipFill>
                    <p:spPr>
                      <a:xfrm>
                        <a:off x="473704" y="5461484"/>
                        <a:ext cx="3411867" cy="271510"/>
                      </a:xfrm>
                      <a:prstGeom prst="rect">
                        <a:avLst/>
                      </a:prstGeom>
                    </p:spPr>
                  </p:pic>
                </p:oleObj>
              </mc:Fallback>
            </mc:AlternateContent>
          </a:graphicData>
        </a:graphic>
      </p:graphicFrame>
      <p:graphicFrame>
        <p:nvGraphicFramePr>
          <p:cNvPr id="22" name="Object 21" descr="Area of triangle equals 1 over 2 all times base times height."/>
          <p:cNvGraphicFramePr>
            <a:graphicFrameLocks noChangeAspect="1"/>
          </p:cNvGraphicFramePr>
          <p:nvPr>
            <p:extLst>
              <p:ext uri="{D42A27DB-BD31-4B8C-83A1-F6EECF244321}">
                <p14:modId xmlns:p14="http://schemas.microsoft.com/office/powerpoint/2010/main" val="1772272650"/>
              </p:ext>
            </p:extLst>
          </p:nvPr>
        </p:nvGraphicFramePr>
        <p:xfrm>
          <a:off x="4713288" y="1534473"/>
          <a:ext cx="3779838" cy="546100"/>
        </p:xfrm>
        <a:graphic>
          <a:graphicData uri="http://schemas.openxmlformats.org/presentationml/2006/ole">
            <mc:AlternateContent xmlns:mc="http://schemas.openxmlformats.org/markup-compatibility/2006">
              <mc:Choice xmlns:v="urn:schemas-microsoft-com:vml" Requires="v">
                <p:oleObj name="Equation" r:id="rId11" imgW="5181480" imgH="749160" progId="Equation.DSMT4">
                  <p:embed/>
                </p:oleObj>
              </mc:Choice>
              <mc:Fallback>
                <p:oleObj name="Equation" r:id="rId11" imgW="5181480" imgH="749160" progId="Equation.DSMT4">
                  <p:embed/>
                  <p:pic>
                    <p:nvPicPr>
                      <p:cNvPr id="22" name="Object 21" descr="Area of triangle equals 1 over 2 all times base times height."/>
                      <p:cNvPicPr/>
                      <p:nvPr/>
                    </p:nvPicPr>
                    <p:blipFill>
                      <a:blip r:embed="rId12"/>
                      <a:stretch>
                        <a:fillRect/>
                      </a:stretch>
                    </p:blipFill>
                    <p:spPr>
                      <a:xfrm>
                        <a:off x="4713288" y="1534473"/>
                        <a:ext cx="3779838" cy="546100"/>
                      </a:xfrm>
                      <a:prstGeom prst="rect">
                        <a:avLst/>
                      </a:prstGeom>
                    </p:spPr>
                  </p:pic>
                </p:oleObj>
              </mc:Fallback>
            </mc:AlternateContent>
          </a:graphicData>
        </a:graphic>
      </p:graphicFrame>
      <p:pic>
        <p:nvPicPr>
          <p:cNvPr id="3" name="Picture 2" descr="A graph demonstrates finding the area of a triangle, using Pepsi sales as an example. For long description in Notes pane, press F6."/>
          <p:cNvPicPr>
            <a:picLocks noChangeAspect="1"/>
          </p:cNvPicPr>
          <p:nvPr/>
        </p:nvPicPr>
        <p:blipFill>
          <a:blip r:embed="rId13"/>
          <a:stretch>
            <a:fillRect/>
          </a:stretch>
        </p:blipFill>
        <p:spPr>
          <a:xfrm>
            <a:off x="4506001" y="2334182"/>
            <a:ext cx="4194412" cy="2615411"/>
          </a:xfrm>
          <a:prstGeom prst="rect">
            <a:avLst/>
          </a:prstGeom>
        </p:spPr>
      </p:pic>
    </p:spTree>
    <p:extLst>
      <p:ext uri="{BB962C8B-B14F-4D97-AF65-F5344CB8AC3E}">
        <p14:creationId xmlns:p14="http://schemas.microsoft.com/office/powerpoint/2010/main" val="4067636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fade">
                                      <p:cBhvr>
                                        <p:cTn id="11" dur="500"/>
                                        <p:tgtEl>
                                          <p:spTgt spid="18"/>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animEffect transition="in" filter="fade">
                                      <p:cBhvr>
                                        <p:cTn id="15" dur="500"/>
                                        <p:tgtEl>
                                          <p:spTgt spid="5">
                                            <p:txEl>
                                              <p:pRg st="0" end="0"/>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animEffect transition="in" filter="fade">
                                      <p:cBhvr>
                                        <p:cTn id="19" dur="500"/>
                                        <p:tgtEl>
                                          <p:spTgt spid="6">
                                            <p:txEl>
                                              <p:pRg st="0" end="0"/>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7">
                                            <p:txEl>
                                              <p:pRg st="0" end="0"/>
                                            </p:txEl>
                                          </p:spTgt>
                                        </p:tgtEl>
                                        <p:attrNameLst>
                                          <p:attrName>style.visibility</p:attrName>
                                        </p:attrNameLst>
                                      </p:cBhvr>
                                      <p:to>
                                        <p:strVal val="visible"/>
                                      </p:to>
                                    </p:set>
                                    <p:animEffect transition="in" filter="fade">
                                      <p:cBhvr>
                                        <p:cTn id="23" dur="500"/>
                                        <p:tgtEl>
                                          <p:spTgt spid="7">
                                            <p:txEl>
                                              <p:pRg st="0" end="0"/>
                                            </p:txEl>
                                          </p:spTgt>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500"/>
                                        <p:tgtEl>
                                          <p:spTgt spid="19"/>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8">
                                            <p:txEl>
                                              <p:pRg st="0" end="0"/>
                                            </p:txEl>
                                          </p:spTgt>
                                        </p:tgtEl>
                                        <p:attrNameLst>
                                          <p:attrName>style.visibility</p:attrName>
                                        </p:attrNameLst>
                                      </p:cBhvr>
                                      <p:to>
                                        <p:strVal val="visible"/>
                                      </p:to>
                                    </p:set>
                                    <p:animEffect transition="in" filter="fade">
                                      <p:cBhvr>
                                        <p:cTn id="31" dur="500"/>
                                        <p:tgtEl>
                                          <p:spTgt spid="8">
                                            <p:txEl>
                                              <p:pRg st="0" end="0"/>
                                            </p:txEl>
                                          </p:spTgt>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20"/>
                                        </p:tgtEl>
                                        <p:attrNameLst>
                                          <p:attrName>style.visibility</p:attrName>
                                        </p:attrNameLst>
                                      </p:cBhvr>
                                      <p:to>
                                        <p:strVal val="visible"/>
                                      </p:to>
                                    </p:set>
                                    <p:animEffect transition="in" filter="fade">
                                      <p:cBhvr>
                                        <p:cTn id="35" dur="500"/>
                                        <p:tgtEl>
                                          <p:spTgt spid="20"/>
                                        </p:tgtEl>
                                      </p:cBhvr>
                                    </p:animEffect>
                                  </p:childTnLst>
                                </p:cTn>
                              </p:par>
                            </p:childTnLst>
                          </p:cTn>
                        </p:par>
                        <p:par>
                          <p:cTn id="36" fill="hold">
                            <p:stCondLst>
                              <p:cond delay="4000"/>
                            </p:stCondLst>
                            <p:childTnLst>
                              <p:par>
                                <p:cTn id="37" presetID="10" presetClass="entr" presetSubtype="0" fill="hold" grpId="0" nodeType="afterEffect">
                                  <p:stCondLst>
                                    <p:cond delay="0"/>
                                  </p:stCondLst>
                                  <p:childTnLst>
                                    <p:set>
                                      <p:cBhvr>
                                        <p:cTn id="38" dur="1" fill="hold">
                                          <p:stCondLst>
                                            <p:cond delay="0"/>
                                          </p:stCondLst>
                                        </p:cTn>
                                        <p:tgtEl>
                                          <p:spTgt spid="9">
                                            <p:txEl>
                                              <p:pRg st="0" end="0"/>
                                            </p:txEl>
                                          </p:spTgt>
                                        </p:tgtEl>
                                        <p:attrNameLst>
                                          <p:attrName>style.visibility</p:attrName>
                                        </p:attrNameLst>
                                      </p:cBhvr>
                                      <p:to>
                                        <p:strVal val="visible"/>
                                      </p:to>
                                    </p:set>
                                    <p:animEffect transition="in" filter="fade">
                                      <p:cBhvr>
                                        <p:cTn id="39" dur="500"/>
                                        <p:tgtEl>
                                          <p:spTgt spid="9">
                                            <p:txEl>
                                              <p:pRg st="0" end="0"/>
                                            </p:txEl>
                                          </p:spTgt>
                                        </p:tgtEl>
                                      </p:cBhvr>
                                    </p:animEffect>
                                  </p:childTnLst>
                                </p:cTn>
                              </p:par>
                            </p:childTnLst>
                          </p:cTn>
                        </p:par>
                        <p:par>
                          <p:cTn id="40" fill="hold">
                            <p:stCondLst>
                              <p:cond delay="4500"/>
                            </p:stCondLst>
                            <p:childTnLst>
                              <p:par>
                                <p:cTn id="41" presetID="10" presetClass="entr" presetSubtype="0" fill="hold" nodeType="afterEffect">
                                  <p:stCondLst>
                                    <p:cond delay="0"/>
                                  </p:stCondLst>
                                  <p:childTnLst>
                                    <p:set>
                                      <p:cBhvr>
                                        <p:cTn id="42" dur="1" fill="hold">
                                          <p:stCondLst>
                                            <p:cond delay="0"/>
                                          </p:stCondLst>
                                        </p:cTn>
                                        <p:tgtEl>
                                          <p:spTgt spid="21"/>
                                        </p:tgtEl>
                                        <p:attrNameLst>
                                          <p:attrName>style.visibility</p:attrName>
                                        </p:attrNameLst>
                                      </p:cBhvr>
                                      <p:to>
                                        <p:strVal val="visible"/>
                                      </p:to>
                                    </p:set>
                                    <p:animEffect transition="in" filter="fade">
                                      <p:cBhvr>
                                        <p:cTn id="43" dur="500"/>
                                        <p:tgtEl>
                                          <p:spTgt spid="21"/>
                                        </p:tgtEl>
                                      </p:cBhvr>
                                    </p:animEffect>
                                  </p:childTnLst>
                                </p:cTn>
                              </p:par>
                            </p:childTnLst>
                          </p:cTn>
                        </p:par>
                        <p:par>
                          <p:cTn id="44" fill="hold">
                            <p:stCondLst>
                              <p:cond delay="5000"/>
                            </p:stCondLst>
                            <p:childTnLst>
                              <p:par>
                                <p:cTn id="45" presetID="10" presetClass="entr" presetSubtype="0" fill="hold" nodeType="afterEffect">
                                  <p:stCondLst>
                                    <p:cond delay="0"/>
                                  </p:stCondLst>
                                  <p:childTnLst>
                                    <p:set>
                                      <p:cBhvr>
                                        <p:cTn id="46" dur="1" fill="hold">
                                          <p:stCondLst>
                                            <p:cond delay="0"/>
                                          </p:stCondLst>
                                        </p:cTn>
                                        <p:tgtEl>
                                          <p:spTgt spid="22"/>
                                        </p:tgtEl>
                                        <p:attrNameLst>
                                          <p:attrName>style.visibility</p:attrName>
                                        </p:attrNameLst>
                                      </p:cBhvr>
                                      <p:to>
                                        <p:strVal val="visible"/>
                                      </p:to>
                                    </p:set>
                                    <p:animEffect transition="in" filter="fade">
                                      <p:cBhvr>
                                        <p:cTn id="47" dur="500"/>
                                        <p:tgtEl>
                                          <p:spTgt spid="22"/>
                                        </p:tgtEl>
                                      </p:cBhvr>
                                    </p:animEffect>
                                  </p:childTnLst>
                                </p:cTn>
                              </p:par>
                            </p:childTnLst>
                          </p:cTn>
                        </p:par>
                        <p:par>
                          <p:cTn id="48" fill="hold">
                            <p:stCondLst>
                              <p:cond delay="5500"/>
                            </p:stCondLst>
                            <p:childTnLst>
                              <p:par>
                                <p:cTn id="49" presetID="10" presetClass="entr" presetSubtype="0" fill="hold" nodeType="afterEffect">
                                  <p:stCondLst>
                                    <p:cond delay="0"/>
                                  </p:stCondLst>
                                  <p:childTnLst>
                                    <p:set>
                                      <p:cBhvr>
                                        <p:cTn id="50" dur="1" fill="hold">
                                          <p:stCondLst>
                                            <p:cond delay="0"/>
                                          </p:stCondLst>
                                        </p:cTn>
                                        <p:tgtEl>
                                          <p:spTgt spid="3"/>
                                        </p:tgtEl>
                                        <p:attrNameLst>
                                          <p:attrName>style.visibility</p:attrName>
                                        </p:attrNameLst>
                                      </p:cBhvr>
                                      <p:to>
                                        <p:strVal val="visible"/>
                                      </p:to>
                                    </p:set>
                                    <p:animEffect transition="in" filter="fade">
                                      <p:cBhvr>
                                        <p:cTn id="5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build="p"/>
      <p:bldP spid="6" grpId="0" build="p"/>
      <p:bldP spid="7" grpId="0" build="p"/>
      <p:bldP spid="8" grpId="0" build="p"/>
      <p:bldP spid="9" grpId="0"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Summary of Using Formulas</a:t>
            </a:r>
          </a:p>
        </p:txBody>
      </p:sp>
      <p:sp>
        <p:nvSpPr>
          <p:cNvPr id="3" name="Content Placeholder 2"/>
          <p:cNvSpPr>
            <a:spLocks noGrp="1"/>
          </p:cNvSpPr>
          <p:nvPr>
            <p:ph sz="quarter" idx="13"/>
          </p:nvPr>
        </p:nvSpPr>
        <p:spPr>
          <a:xfrm>
            <a:off x="457200" y="1554921"/>
            <a:ext cx="8229600" cy="4741376"/>
          </a:xfrm>
        </p:spPr>
        <p:txBody>
          <a:bodyPr/>
          <a:lstStyle/>
          <a:p>
            <a:pPr marL="0" lvl="0" indent="0">
              <a:spcBef>
                <a:spcPts val="0"/>
              </a:spcBef>
              <a:buSzPts val="2200"/>
              <a:buNone/>
            </a:pPr>
            <a:r>
              <a:rPr lang="en-US" noProof="0" dirty="0"/>
              <a:t>Whenever you must use a formula, you should follow these steps:</a:t>
            </a:r>
          </a:p>
          <a:p>
            <a:pPr marL="432000" lvl="0" indent="-432000">
              <a:buAutoNum type="arabicPeriod"/>
            </a:pPr>
            <a:r>
              <a:rPr lang="en-US" noProof="0" dirty="0"/>
              <a:t>Make sure you understand the economic concept the formula represents.</a:t>
            </a:r>
          </a:p>
          <a:p>
            <a:pPr marL="432000" lvl="0" indent="-432000">
              <a:buAutoNum type="arabicPeriod"/>
            </a:pPr>
            <a:r>
              <a:rPr lang="en-US" noProof="0" dirty="0"/>
              <a:t>Make sure you are using the correct formula for the problem you are solving.</a:t>
            </a:r>
          </a:p>
          <a:p>
            <a:pPr marL="432000" lvl="0" indent="-432000">
              <a:buAutoNum type="arabicPeriod"/>
            </a:pPr>
            <a:r>
              <a:rPr lang="en-US" noProof="0" dirty="0"/>
              <a:t>Make sure the number you calculate using the formula is economically reasonable. For example, if you are using a formula to calculate a firm’s revenue and your answer is a negative number, you know you made a mistake somewhere.</a:t>
            </a:r>
          </a:p>
        </p:txBody>
      </p:sp>
    </p:spTree>
    <p:extLst>
      <p:ext uri="{BB962C8B-B14F-4D97-AF65-F5344CB8AC3E}">
        <p14:creationId xmlns:p14="http://schemas.microsoft.com/office/powerpoint/2010/main" val="3528211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5" name="Title 4">
            <a:extLst>
              <a:ext uri="{FF2B5EF4-FFF2-40B4-BE49-F238E27FC236}">
                <a16:creationId xmlns:a16="http://schemas.microsoft.com/office/drawing/2014/main" id="{E47FF819-0D5D-491A-BF8F-B42813E7390C}"/>
              </a:ext>
            </a:extLst>
          </p:cNvPr>
          <p:cNvSpPr>
            <a:spLocks noGrp="1"/>
          </p:cNvSpPr>
          <p:nvPr>
            <p:ph type="title"/>
          </p:nvPr>
        </p:nvSpPr>
        <p:spPr/>
        <p:txBody>
          <a:bodyPr/>
          <a:lstStyle/>
          <a:p>
            <a:r>
              <a:rPr lang="en-US" noProof="0" dirty="0"/>
              <a:t>Copyright</a:t>
            </a:r>
          </a:p>
        </p:txBody>
      </p:sp>
      <p:pic>
        <p:nvPicPr>
          <p:cNvPr id="7" name="Graphic 6" descr="Warning">
            <a:extLst>
              <a:ext uri="{FF2B5EF4-FFF2-40B4-BE49-F238E27FC236}">
                <a16:creationId xmlns:a16="http://schemas.microsoft.com/office/drawing/2014/main" id="{C06FB2D2-3F36-42C9-A5A6-B6234DC54C9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46184" y="2317359"/>
            <a:ext cx="1277815" cy="1434026"/>
          </a:xfrm>
          <a:prstGeom prst="rect">
            <a:avLst/>
          </a:prstGeom>
        </p:spPr>
      </p:pic>
      <p:sp>
        <p:nvSpPr>
          <p:cNvPr id="2" name="Text Placeholder 1">
            <a:extLst>
              <a:ext uri="{FF2B5EF4-FFF2-40B4-BE49-F238E27FC236}">
                <a16:creationId xmlns:a16="http://schemas.microsoft.com/office/drawing/2014/main" id="{AD5FAE7B-F718-4307-B112-AD6256157E8F}"/>
              </a:ext>
            </a:extLst>
          </p:cNvPr>
          <p:cNvSpPr>
            <a:spLocks noGrp="1"/>
          </p:cNvSpPr>
          <p:nvPr>
            <p:ph type="body" idx="4294967295"/>
          </p:nvPr>
        </p:nvSpPr>
        <p:spPr>
          <a:xfrm>
            <a:off x="1606061" y="1852246"/>
            <a:ext cx="6858001" cy="2854836"/>
          </a:xfrm>
          <a:ln/>
        </p:spPr>
        <p:style>
          <a:lnRef idx="2">
            <a:schemeClr val="dk1"/>
          </a:lnRef>
          <a:fillRef idx="1">
            <a:schemeClr val="lt1"/>
          </a:fillRef>
          <a:effectRef idx="0">
            <a:schemeClr val="dk1"/>
          </a:effectRef>
          <a:fontRef idx="minor">
            <a:schemeClr val="dk1"/>
          </a:fontRef>
        </p:style>
        <p:txBody>
          <a:bodyPr lIns="182880" tIns="182880" rIns="182880" bIns="182880" anchor="ctr"/>
          <a:lstStyle/>
          <a:p>
            <a:pPr marL="101600" indent="0">
              <a:buNone/>
            </a:pPr>
            <a:r>
              <a:rPr lang="en-US" b="1" noProof="0" dirty="0"/>
              <a:t>This work is protected by United States copyright laws and is</a:t>
            </a:r>
            <a:r>
              <a:rPr lang="en-US" b="1" baseline="0" noProof="0" dirty="0"/>
              <a:t> </a:t>
            </a:r>
            <a:r>
              <a:rPr lang="en-US" b="1" noProof="0" dirty="0"/>
              <a:t>provided solely for the use of instructors in teaching their courses and assessing student learning. Dissemination or sale of any part of this work (including on the World Wide Web) will destroy the integrity of the work and is not permitted. The work and materials from it should never be made available to students except by instructors using the accompanying text in their classes. All recipients of this work are expected to abide by these restrictions and to honor the intended pedagogical purposes and the needs of other instructors who rely on these materials.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1.1 Three Key Economic Ideas</a:t>
            </a:r>
          </a:p>
        </p:txBody>
      </p:sp>
      <p:sp>
        <p:nvSpPr>
          <p:cNvPr id="4" name="Content Placeholder 3"/>
          <p:cNvSpPr>
            <a:spLocks noGrp="1"/>
          </p:cNvSpPr>
          <p:nvPr>
            <p:ph sz="quarter" idx="13"/>
          </p:nvPr>
        </p:nvSpPr>
        <p:spPr>
          <a:xfrm>
            <a:off x="457200" y="1563354"/>
            <a:ext cx="7938655" cy="1049218"/>
          </a:xfrm>
        </p:spPr>
        <p:txBody>
          <a:bodyPr/>
          <a:lstStyle/>
          <a:p>
            <a:pPr marL="432" indent="0">
              <a:buNone/>
            </a:pPr>
            <a:r>
              <a:rPr lang="en-US" sz="2000" b="1" noProof="0" dirty="0"/>
              <a:t>Explain these three key economic ideas: People are rational, people respond to economic incentives, and optimal decisions are made at the margin.</a:t>
            </a:r>
          </a:p>
        </p:txBody>
      </p:sp>
      <p:sp>
        <p:nvSpPr>
          <p:cNvPr id="5" name="Content Placeholder 4"/>
          <p:cNvSpPr>
            <a:spLocks noGrp="1"/>
          </p:cNvSpPr>
          <p:nvPr>
            <p:ph sz="quarter" idx="14"/>
          </p:nvPr>
        </p:nvSpPr>
        <p:spPr>
          <a:xfrm>
            <a:off x="457200" y="2737286"/>
            <a:ext cx="8229600" cy="3572074"/>
          </a:xfrm>
        </p:spPr>
        <p:txBody>
          <a:bodyPr/>
          <a:lstStyle/>
          <a:p>
            <a:pPr marL="0" lvl="0" indent="0">
              <a:spcBef>
                <a:spcPts val="600"/>
              </a:spcBef>
              <a:buSzPts val="2200"/>
              <a:buNone/>
            </a:pPr>
            <a:r>
              <a:rPr lang="en-US" sz="2200" noProof="0" dirty="0"/>
              <a:t>Economic agents interact with one another in markets.</a:t>
            </a:r>
          </a:p>
          <a:p>
            <a:pPr marL="0" lvl="0" indent="0">
              <a:spcBef>
                <a:spcPts val="600"/>
              </a:spcBef>
              <a:buSzPts val="2200"/>
              <a:buNone/>
            </a:pPr>
            <a:r>
              <a:rPr lang="en-US" sz="2200" b="1" noProof="0" dirty="0"/>
              <a:t>Market</a:t>
            </a:r>
            <a:r>
              <a:rPr lang="en-US" sz="2200" noProof="0" dirty="0"/>
              <a:t>: A group of buyers and sellers of a good or service and the institution or arrangement by which they come together to trade.</a:t>
            </a:r>
          </a:p>
          <a:p>
            <a:pPr marL="0" lvl="0" indent="0">
              <a:spcBef>
                <a:spcPts val="600"/>
              </a:spcBef>
              <a:buSzPts val="2200"/>
              <a:buNone/>
            </a:pPr>
            <a:r>
              <a:rPr lang="en-US" sz="2200" noProof="0" dirty="0"/>
              <a:t>In analyzing markets, we typically assume:</a:t>
            </a:r>
          </a:p>
          <a:p>
            <a:pPr marL="432000" lvl="0" indent="-432000">
              <a:buAutoNum type="arabicPeriod"/>
            </a:pPr>
            <a:r>
              <a:rPr lang="en-US" sz="2200" noProof="0" dirty="0"/>
              <a:t>People are rational.</a:t>
            </a:r>
          </a:p>
          <a:p>
            <a:pPr marL="432000" lvl="0" indent="-432000">
              <a:buAutoNum type="arabicPeriod"/>
            </a:pPr>
            <a:r>
              <a:rPr lang="en-US" sz="2200" noProof="0" dirty="0"/>
              <a:t>People respond to economic incentives.</a:t>
            </a:r>
          </a:p>
          <a:p>
            <a:pPr marL="432000" lvl="0" indent="-432000">
              <a:buAutoNum type="arabicPeriod"/>
            </a:pPr>
            <a:r>
              <a:rPr lang="en-US" sz="2200" noProof="0" dirty="0"/>
              <a:t>Optimal decisions are made at the margin.</a:t>
            </a:r>
          </a:p>
        </p:txBody>
      </p:sp>
    </p:spTree>
    <p:extLst>
      <p:ext uri="{BB962C8B-B14F-4D97-AF65-F5344CB8AC3E}">
        <p14:creationId xmlns:p14="http://schemas.microsoft.com/office/powerpoint/2010/main" val="3696995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animEffect transition="in" filter="fade">
                                      <p:cBhvr>
                                        <p:cTn id="11" dur="500"/>
                                        <p:tgtEl>
                                          <p:spTgt spid="5">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animEffect transition="in" filter="fade">
                                      <p:cBhvr>
                                        <p:cTn id="15" dur="500"/>
                                        <p:tgtEl>
                                          <p:spTgt spid="5">
                                            <p:txEl>
                                              <p:pRg st="1" end="1"/>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animEffect transition="in" filter="fade">
                                      <p:cBhvr>
                                        <p:cTn id="19" dur="500"/>
                                        <p:tgtEl>
                                          <p:spTgt spid="5">
                                            <p:txEl>
                                              <p:pRg st="2" end="2"/>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5">
                                            <p:txEl>
                                              <p:pRg st="3" end="3"/>
                                            </p:txEl>
                                          </p:spTgt>
                                        </p:tgtEl>
                                        <p:attrNameLst>
                                          <p:attrName>style.visibility</p:attrName>
                                        </p:attrNameLst>
                                      </p:cBhvr>
                                      <p:to>
                                        <p:strVal val="visible"/>
                                      </p:to>
                                    </p:set>
                                    <p:animEffect transition="in" filter="fade">
                                      <p:cBhvr>
                                        <p:cTn id="23" dur="500"/>
                                        <p:tgtEl>
                                          <p:spTgt spid="5">
                                            <p:txEl>
                                              <p:pRg st="3" end="3"/>
                                            </p:txEl>
                                          </p:spTgt>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500"/>
                                        <p:tgtEl>
                                          <p:spTgt spid="5">
                                            <p:txEl>
                                              <p:pRg st="4" end="4"/>
                                            </p:txEl>
                                          </p:spTgt>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5">
                                            <p:txEl>
                                              <p:pRg st="5" end="5"/>
                                            </p:txEl>
                                          </p:spTgt>
                                        </p:tgtEl>
                                        <p:attrNameLst>
                                          <p:attrName>style.visibility</p:attrName>
                                        </p:attrNameLst>
                                      </p:cBhvr>
                                      <p:to>
                                        <p:strVal val="visible"/>
                                      </p:to>
                                    </p:set>
                                    <p:animEffect transition="in" filter="fade">
                                      <p:cBhvr>
                                        <p:cTn id="31"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1. People Are Rational</a:t>
            </a:r>
          </a:p>
        </p:txBody>
      </p:sp>
      <p:sp>
        <p:nvSpPr>
          <p:cNvPr id="3" name="Content Placeholder 2"/>
          <p:cNvSpPr>
            <a:spLocks noGrp="1"/>
          </p:cNvSpPr>
          <p:nvPr>
            <p:ph sz="quarter" idx="13"/>
          </p:nvPr>
        </p:nvSpPr>
        <p:spPr>
          <a:xfrm>
            <a:off x="457200" y="1554920"/>
            <a:ext cx="8094617" cy="3565719"/>
          </a:xfrm>
        </p:spPr>
        <p:txBody>
          <a:bodyPr/>
          <a:lstStyle/>
          <a:p>
            <a:pPr marL="432" indent="0">
              <a:buNone/>
            </a:pPr>
            <a:r>
              <a:rPr lang="en-US" noProof="0" dirty="0"/>
              <a:t>Economists generally assume that people are rational, using all available information to achieve their goals.</a:t>
            </a:r>
          </a:p>
          <a:p>
            <a:pPr marL="432" indent="0">
              <a:buNone/>
            </a:pPr>
            <a:r>
              <a:rPr lang="en-US" noProof="0" dirty="0"/>
              <a:t>Rational consumers and firms weigh the benefits and costs of each action and try to make the best decision possible.</a:t>
            </a:r>
          </a:p>
          <a:p>
            <a:pPr marL="432" indent="0">
              <a:buNone/>
            </a:pPr>
            <a:r>
              <a:rPr lang="en-US" b="1" noProof="0" dirty="0"/>
              <a:t>Example: </a:t>
            </a:r>
            <a:r>
              <a:rPr lang="en-US" noProof="0" dirty="0"/>
              <a:t>Apple doesn’t randomly choose the price of its iPhones; it chooses the price(s) that it thinks will be most profitable.</a:t>
            </a:r>
          </a:p>
        </p:txBody>
      </p:sp>
    </p:spTree>
    <p:extLst>
      <p:ext uri="{BB962C8B-B14F-4D97-AF65-F5344CB8AC3E}">
        <p14:creationId xmlns:p14="http://schemas.microsoft.com/office/powerpoint/2010/main" val="2683677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noProof="0" dirty="0"/>
              <a:t>2. People Respond to Economic Incentives</a:t>
            </a:r>
          </a:p>
        </p:txBody>
      </p:sp>
      <p:sp>
        <p:nvSpPr>
          <p:cNvPr id="3" name="Content Placeholder 2"/>
          <p:cNvSpPr>
            <a:spLocks noGrp="1"/>
          </p:cNvSpPr>
          <p:nvPr>
            <p:ph sz="quarter" idx="13"/>
          </p:nvPr>
        </p:nvSpPr>
        <p:spPr>
          <a:xfrm>
            <a:off x="457200" y="1554921"/>
            <a:ext cx="7911737" cy="4480120"/>
          </a:xfrm>
        </p:spPr>
        <p:txBody>
          <a:bodyPr/>
          <a:lstStyle/>
          <a:p>
            <a:pPr marL="0" lvl="0" indent="0">
              <a:buSzPts val="2200"/>
              <a:buNone/>
            </a:pPr>
            <a:r>
              <a:rPr lang="en-US" noProof="0" dirty="0">
                <a:solidFill>
                  <a:schemeClr val="tx1"/>
                </a:solidFill>
              </a:rPr>
              <a:t>As incentives change, so do the actions that people will take.</a:t>
            </a:r>
          </a:p>
          <a:p>
            <a:pPr marL="0" lvl="0" indent="0">
              <a:buSzPts val="2200"/>
              <a:buNone/>
            </a:pPr>
            <a:r>
              <a:rPr lang="en-US" b="1" noProof="0" dirty="0">
                <a:solidFill>
                  <a:schemeClr val="tx1"/>
                </a:solidFill>
              </a:rPr>
              <a:t>Example: </a:t>
            </a:r>
            <a:r>
              <a:rPr lang="en-US" noProof="0" dirty="0">
                <a:solidFill>
                  <a:schemeClr val="tx1"/>
                </a:solidFill>
              </a:rPr>
              <a:t>In many states, convicted felons are required to submit D</a:t>
            </a:r>
            <a:r>
              <a:rPr lang="en-US" sz="100" noProof="0" dirty="0">
                <a:solidFill>
                  <a:schemeClr val="tx1"/>
                </a:solidFill>
              </a:rPr>
              <a:t> </a:t>
            </a:r>
            <a:r>
              <a:rPr lang="en-US" noProof="0" dirty="0">
                <a:solidFill>
                  <a:schemeClr val="tx1"/>
                </a:solidFill>
              </a:rPr>
              <a:t>N</a:t>
            </a:r>
            <a:r>
              <a:rPr lang="en-US" sz="100" noProof="0" dirty="0">
                <a:solidFill>
                  <a:schemeClr val="tx1"/>
                </a:solidFill>
              </a:rPr>
              <a:t> </a:t>
            </a:r>
            <a:r>
              <a:rPr lang="en-US" noProof="0" dirty="0">
                <a:solidFill>
                  <a:schemeClr val="tx1"/>
                </a:solidFill>
              </a:rPr>
              <a:t>A samples. D</a:t>
            </a:r>
            <a:r>
              <a:rPr lang="en-US" sz="100" noProof="0" dirty="0">
                <a:solidFill>
                  <a:schemeClr val="tx1"/>
                </a:solidFill>
              </a:rPr>
              <a:t> </a:t>
            </a:r>
            <a:r>
              <a:rPr lang="en-US" noProof="0" dirty="0">
                <a:solidFill>
                  <a:schemeClr val="tx1"/>
                </a:solidFill>
              </a:rPr>
              <a:t>N</a:t>
            </a:r>
            <a:r>
              <a:rPr lang="en-US" sz="100" noProof="0" dirty="0">
                <a:solidFill>
                  <a:schemeClr val="tx1"/>
                </a:solidFill>
              </a:rPr>
              <a:t> </a:t>
            </a:r>
            <a:r>
              <a:rPr lang="en-US" noProof="0" dirty="0">
                <a:solidFill>
                  <a:schemeClr val="tx1"/>
                </a:solidFill>
              </a:rPr>
              <a:t>A from new crimes is checked against the database of submitted D</a:t>
            </a:r>
            <a:r>
              <a:rPr lang="en-US" sz="100" noProof="0" dirty="0">
                <a:solidFill>
                  <a:schemeClr val="tx1"/>
                </a:solidFill>
              </a:rPr>
              <a:t> </a:t>
            </a:r>
            <a:r>
              <a:rPr lang="en-US" noProof="0" dirty="0">
                <a:solidFill>
                  <a:schemeClr val="tx1"/>
                </a:solidFill>
              </a:rPr>
              <a:t>N</a:t>
            </a:r>
            <a:r>
              <a:rPr lang="en-US" sz="100" noProof="0" dirty="0">
                <a:solidFill>
                  <a:schemeClr val="tx1"/>
                </a:solidFill>
              </a:rPr>
              <a:t> </a:t>
            </a:r>
            <a:r>
              <a:rPr lang="en-US" noProof="0" dirty="0">
                <a:solidFill>
                  <a:schemeClr val="tx1"/>
                </a:solidFill>
              </a:rPr>
              <a:t>A, so repeat offenders are more likely to be caught.</a:t>
            </a:r>
          </a:p>
          <a:p>
            <a:pPr marL="0" lvl="0" indent="0">
              <a:buSzPts val="2200"/>
              <a:buNone/>
            </a:pPr>
            <a:r>
              <a:rPr lang="en-US" noProof="0" dirty="0">
                <a:solidFill>
                  <a:schemeClr val="tx1"/>
                </a:solidFill>
              </a:rPr>
              <a:t>The introduction of this process reduced repeat convictions by serious violent offenders by 17%. Even criminals respond to economic incentives.</a:t>
            </a:r>
          </a:p>
        </p:txBody>
      </p:sp>
    </p:spTree>
    <p:extLst>
      <p:ext uri="{BB962C8B-B14F-4D97-AF65-F5344CB8AC3E}">
        <p14:creationId xmlns:p14="http://schemas.microsoft.com/office/powerpoint/2010/main" val="9390574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8330540" cy="1470360"/>
          </a:xfrm>
        </p:spPr>
        <p:txBody>
          <a:bodyPr/>
          <a:lstStyle/>
          <a:p>
            <a:r>
              <a:rPr lang="en-US" sz="2800" noProof="0" dirty="0"/>
              <a:t>Apply the Concept: Will Changes to the Federal Student Loan Program Unintentionally Give Colleges an Incentive to Increase Tuition? </a:t>
            </a:r>
            <a:r>
              <a:rPr lang="en-US" sz="2000" b="0" noProof="0" dirty="0"/>
              <a:t>(1 of 2)</a:t>
            </a:r>
            <a:endParaRPr lang="en-US" sz="2000" noProof="0" dirty="0"/>
          </a:p>
        </p:txBody>
      </p:sp>
      <p:pic>
        <p:nvPicPr>
          <p:cNvPr id="4" name="Picture 2" descr="A graph plots the amount of student loans for selected years. For long description in Notes pane, press F6.">
            <a:extLst>
              <a:ext uri="{FF2B5EF4-FFF2-40B4-BE49-F238E27FC236}">
                <a16:creationId xmlns:a16="http://schemas.microsoft.com/office/drawing/2014/main" id="{26020C9A-8AB1-8506-00D2-FB2640748C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5300" y="1851057"/>
            <a:ext cx="7693400" cy="2492341"/>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5"/>
          <p:cNvSpPr>
            <a:spLocks noGrp="1"/>
          </p:cNvSpPr>
          <p:nvPr>
            <p:ph sz="quarter" idx="15"/>
          </p:nvPr>
        </p:nvSpPr>
        <p:spPr>
          <a:xfrm>
            <a:off x="457199" y="4508724"/>
            <a:ext cx="8229601" cy="1728564"/>
          </a:xfrm>
        </p:spPr>
        <p:txBody>
          <a:bodyPr/>
          <a:lstStyle/>
          <a:p>
            <a:pPr marL="0" lvl="0" indent="0">
              <a:spcBef>
                <a:spcPts val="600"/>
              </a:spcBef>
              <a:buSzPts val="2200"/>
              <a:buNone/>
            </a:pPr>
            <a:r>
              <a:rPr lang="en-US" sz="2000" noProof="0" dirty="0">
                <a:solidFill>
                  <a:schemeClr val="tx1"/>
                </a:solidFill>
              </a:rPr>
              <a:t>Sometimes government policies change economic incentives in such a way that they create </a:t>
            </a:r>
            <a:r>
              <a:rPr lang="en-US" sz="2000" b="1" noProof="0" dirty="0">
                <a:solidFill>
                  <a:schemeClr val="tx1"/>
                </a:solidFill>
              </a:rPr>
              <a:t>unintended consequences</a:t>
            </a:r>
            <a:r>
              <a:rPr lang="en-US" sz="2000" noProof="0" dirty="0">
                <a:solidFill>
                  <a:schemeClr val="tx1"/>
                </a:solidFill>
              </a:rPr>
              <a:t>.</a:t>
            </a:r>
          </a:p>
          <a:p>
            <a:pPr marL="0" lvl="0" indent="0">
              <a:spcBef>
                <a:spcPts val="600"/>
              </a:spcBef>
              <a:buSzPts val="2200"/>
              <a:buNone/>
            </a:pPr>
            <a:r>
              <a:rPr lang="en-US" sz="2000" noProof="0" dirty="0">
                <a:solidFill>
                  <a:schemeClr val="tx1"/>
                </a:solidFill>
              </a:rPr>
              <a:t>In August 2022, President Biden announced a plan to help student loan borrowers, including reducing annual payments for most borrowers from 10% to 5% of income.</a:t>
            </a:r>
          </a:p>
        </p:txBody>
      </p:sp>
    </p:spTree>
    <p:extLst>
      <p:ext uri="{BB962C8B-B14F-4D97-AF65-F5344CB8AC3E}">
        <p14:creationId xmlns:p14="http://schemas.microsoft.com/office/powerpoint/2010/main" val="3840050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animEffect transition="in" filter="fade">
                                      <p:cBhvr>
                                        <p:cTn id="11" dur="500"/>
                                        <p:tgtEl>
                                          <p:spTgt spid="6">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animEffect transition="in" filter="fade">
                                      <p:cBhvr>
                                        <p:cTn id="15" dur="500"/>
                                        <p:tgtEl>
                                          <p:spTgt spid="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theme/theme1.xml><?xml version="1.0" encoding="utf-8"?>
<a:theme xmlns:a="http://schemas.openxmlformats.org/drawingml/2006/main" name="USHE">
  <a:themeElements>
    <a:clrScheme name="Custom 7">
      <a:dk1>
        <a:srgbClr val="000000"/>
      </a:dk1>
      <a:lt1>
        <a:srgbClr val="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USHE_slide options">
  <a:themeElements>
    <a:clrScheme name="Custom 40">
      <a:dk1>
        <a:srgbClr val="000000"/>
      </a:dk1>
      <a:lt1>
        <a:srgbClr val="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33399"/>
      </a:hlink>
      <a:folHlink>
        <a:srgbClr val="7030A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86D90B95B22DD945BDFF45EB84A5E21C" ma:contentTypeVersion="11" ma:contentTypeDescription="Create a new document." ma:contentTypeScope="" ma:versionID="d64c759ff087fb2f361248d72b503ae0">
  <xsd:schema xmlns:xsd="http://www.w3.org/2001/XMLSchema" xmlns:xs="http://www.w3.org/2001/XMLSchema" xmlns:p="http://schemas.microsoft.com/office/2006/metadata/properties" xmlns:ns2="7c1bd8dc-4e40-424f-a15f-9ffcd522197f" xmlns:ns3="6125ffc9-2c56-435e-8267-1393444907b2" targetNamespace="http://schemas.microsoft.com/office/2006/metadata/properties" ma:root="true" ma:fieldsID="7322cfddf5e3a731f65b591fdc9947f5" ns2:_="" ns3:_="">
    <xsd:import namespace="7c1bd8dc-4e40-424f-a15f-9ffcd522197f"/>
    <xsd:import namespace="6125ffc9-2c56-435e-8267-1393444907b2"/>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AutoKeyPoints" minOccurs="0"/>
                <xsd:element ref="ns3:MediaServiceKeyPoints" minOccurs="0"/>
                <xsd:element ref="ns3:MediaServiceAutoTags" minOccurs="0"/>
                <xsd:element ref="ns3:MediaServiceOCR" minOccurs="0"/>
                <xsd:element ref="ns3:MediaServiceGenerationTime" minOccurs="0"/>
                <xsd:element ref="ns3:MediaServiceEventHashCode" minOccurs="0"/>
                <xsd:element ref="ns3: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c1bd8dc-4e40-424f-a15f-9ffcd522197f"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6125ffc9-2c56-435e-8267-1393444907b2"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AutoTags" ma:index="14" nillable="true" ma:displayName="Tags" ma:internalName="MediaServiceAutoTag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hidden="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62A6821-DC1B-4A04-8CB0-3DFF3011C56D}">
  <ds:schemaRefs>
    <ds:schemaRef ds:uri="http://schemas.microsoft.com/sharepoint/v3/contenttype/forms"/>
  </ds:schemaRefs>
</ds:datastoreItem>
</file>

<file path=customXml/itemProps2.xml><?xml version="1.0" encoding="utf-8"?>
<ds:datastoreItem xmlns:ds="http://schemas.openxmlformats.org/officeDocument/2006/customXml" ds:itemID="{3E745A7B-2CAD-4DEA-8B77-662204E68636}">
  <ds:schemaRefs>
    <ds:schemaRef ds:uri="http://purl.org/dc/terms/"/>
    <ds:schemaRef ds:uri="http://www.w3.org/XML/1998/namespace"/>
    <ds:schemaRef ds:uri="7c1bd8dc-4e40-424f-a15f-9ffcd522197f"/>
    <ds:schemaRef ds:uri="http://schemas.microsoft.com/office/2006/documentManagement/types"/>
    <ds:schemaRef ds:uri="http://schemas.microsoft.com/office/infopath/2007/PartnerControls"/>
    <ds:schemaRef ds:uri="http://purl.org/dc/dcmitype/"/>
    <ds:schemaRef ds:uri="http://schemas.microsoft.com/office/2006/metadata/properties"/>
    <ds:schemaRef ds:uri="http://schemas.openxmlformats.org/package/2006/metadata/core-properties"/>
    <ds:schemaRef ds:uri="6125ffc9-2c56-435e-8267-1393444907b2"/>
    <ds:schemaRef ds:uri="http://purl.org/dc/elements/1.1/"/>
  </ds:schemaRefs>
</ds:datastoreItem>
</file>

<file path=customXml/itemProps3.xml><?xml version="1.0" encoding="utf-8"?>
<ds:datastoreItem xmlns:ds="http://schemas.openxmlformats.org/officeDocument/2006/customXml" ds:itemID="{81D3CDFA-9CF7-4F96-8E46-07FB0F0666B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c1bd8dc-4e40-424f-a15f-9ffcd522197f"/>
    <ds:schemaRef ds:uri="6125ffc9-2c56-435e-8267-1393444907b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1700</TotalTime>
  <Words>6835</Words>
  <Application>Microsoft Office PowerPoint</Application>
  <PresentationFormat>On-screen Show (4:3)</PresentationFormat>
  <Paragraphs>352</Paragraphs>
  <Slides>55</Slides>
  <Notes>23</Notes>
  <HiddenSlides>0</HiddenSlides>
  <MMClips>0</MMClips>
  <ScaleCrop>false</ScaleCrop>
  <HeadingPairs>
    <vt:vector size="8" baseType="variant">
      <vt:variant>
        <vt:lpstr>Fonts Used</vt:lpstr>
      </vt:variant>
      <vt:variant>
        <vt:i4>4</vt:i4>
      </vt:variant>
      <vt:variant>
        <vt:lpstr>Theme</vt:lpstr>
      </vt:variant>
      <vt:variant>
        <vt:i4>2</vt:i4>
      </vt:variant>
      <vt:variant>
        <vt:lpstr>Embedded OLE Servers</vt:lpstr>
      </vt:variant>
      <vt:variant>
        <vt:i4>1</vt:i4>
      </vt:variant>
      <vt:variant>
        <vt:lpstr>Slide Titles</vt:lpstr>
      </vt:variant>
      <vt:variant>
        <vt:i4>55</vt:i4>
      </vt:variant>
    </vt:vector>
  </HeadingPairs>
  <TitlesOfParts>
    <vt:vector size="62" baseType="lpstr">
      <vt:lpstr>Noto Sans Symbols</vt:lpstr>
      <vt:lpstr>Times New Roman</vt:lpstr>
      <vt:lpstr>Verdana</vt:lpstr>
      <vt:lpstr>Arial</vt:lpstr>
      <vt:lpstr>USHE</vt:lpstr>
      <vt:lpstr>USHE_slide options</vt:lpstr>
      <vt:lpstr>Equation</vt:lpstr>
      <vt:lpstr>Macroeconomics</vt:lpstr>
      <vt:lpstr>Chapter Outline</vt:lpstr>
      <vt:lpstr>Should Apple Manufacture the iPhone in the United States?</vt:lpstr>
      <vt:lpstr>What Is This Class About?</vt:lpstr>
      <vt:lpstr>Some Typical “Economics” Questions</vt:lpstr>
      <vt:lpstr>1.1 Three Key Economic Ideas</vt:lpstr>
      <vt:lpstr>1. People Are Rational</vt:lpstr>
      <vt:lpstr>2. People Respond to Economic Incentives</vt:lpstr>
      <vt:lpstr>Apply the Concept: Will Changes to the Federal Student Loan Program Unintentionally Give Colleges an Incentive to Increase Tuition? (1 of 2)</vt:lpstr>
      <vt:lpstr>Apply the Concept: Will Changes to the Federal Student Loan Program Unintentionally Give Colleges an Incentive to Increase Tuition? (2 of 2)</vt:lpstr>
      <vt:lpstr>3. Optimal Decisions Are Made at the Margin</vt:lpstr>
      <vt:lpstr>1.2 The Economic Problem That Every Society Must Solve</vt:lpstr>
      <vt:lpstr>1. What Goods and Services Will Be Produced?</vt:lpstr>
      <vt:lpstr>2. How Will the Goods and Services Be Produced?</vt:lpstr>
      <vt:lpstr>3. Who Will Receive the Goods and Services Produced?</vt:lpstr>
      <vt:lpstr>Centrally Planned Economies Versus Market Economies</vt:lpstr>
      <vt:lpstr>The Modern “Mixed” Economy</vt:lpstr>
      <vt:lpstr>Efficiency of Market Economies</vt:lpstr>
      <vt:lpstr>Source of Economic Efficiency</vt:lpstr>
      <vt:lpstr>Caveats About Market Economies</vt:lpstr>
      <vt:lpstr>Market Economies and Equity</vt:lpstr>
      <vt:lpstr>1.3 Economic Models</vt:lpstr>
      <vt:lpstr>The Role of Assumptions in Economic Models</vt:lpstr>
      <vt:lpstr>Forming and Testing Hypotheses in Economic Models</vt:lpstr>
      <vt:lpstr>Testing Hypotheses in Economic Models</vt:lpstr>
      <vt:lpstr>Positive and Normative Analysis</vt:lpstr>
      <vt:lpstr>Economics as a Social Science</vt:lpstr>
      <vt:lpstr>Apply the Concept: What Can Economics Contribute to the Debate Over Tariffs?</vt:lpstr>
      <vt:lpstr>1.4 Microeconomics and Macroeconomics</vt:lpstr>
      <vt:lpstr>Table 1.1 Issues in Microeconomics and Macroeconomics</vt:lpstr>
      <vt:lpstr>1.5 Economic Skills and Economics as a Career</vt:lpstr>
      <vt:lpstr>Table 1.2 Applying Economics in a Career (1 of 2)</vt:lpstr>
      <vt:lpstr>Table 1.2 Applying Economics in a Career (2 of 2)</vt:lpstr>
      <vt:lpstr>Does Majoring in Economics Increase Your Income?</vt:lpstr>
      <vt:lpstr>Table 1.3 Higher Salaries for Economics Majors: Correlation or Causation?</vt:lpstr>
      <vt:lpstr>1.6 A Preview of Important Economic Terms</vt:lpstr>
      <vt:lpstr>Appendix: Using Graphs and Formulas</vt:lpstr>
      <vt:lpstr>Figure 1A.1 Bar Graphs and Pie Charts</vt:lpstr>
      <vt:lpstr>Figure 1A.2 Time-Series Graphs</vt:lpstr>
      <vt:lpstr>Figure 1A.3 Plotting Price and Quantity Points in a Graph</vt:lpstr>
      <vt:lpstr>Figure 1A.4 Calculating the Slope of a Line (1 of 2)</vt:lpstr>
      <vt:lpstr>Figure 1A.4 Calculating the Slope of a Line (2 of 2)</vt:lpstr>
      <vt:lpstr>Figure 1A.5 Showing Three Variables on a Graph (1 of 3)</vt:lpstr>
      <vt:lpstr>Figure 1A.5 Showing Three Variables on a Graph (2 of 3)</vt:lpstr>
      <vt:lpstr>Figure 1A.5 Showing Three Variables on a Graph (3 of 3)</vt:lpstr>
      <vt:lpstr>Figure 1A.6 Graphing the Positive Relationship Between Income and Consumption</vt:lpstr>
      <vt:lpstr>Figure 1A.7 Determining Cause and Effect</vt:lpstr>
      <vt:lpstr>Are Graphs of Economic Relationships Always Straight Lines?</vt:lpstr>
      <vt:lpstr>Figure 1A.8 The Slope of a Nonlinear Curve (Panel (a))</vt:lpstr>
      <vt:lpstr>Figure 1A.8 The Slope of a Nonlinear Curve (Panel (b))</vt:lpstr>
      <vt:lpstr>Formula for a Percentage Change</vt:lpstr>
      <vt:lpstr>Figure 1A.9 Showing a Firm’s Total Revenue on a Graph</vt:lpstr>
      <vt:lpstr>Figure 1A.10 The Area of a Triangle</vt:lpstr>
      <vt:lpstr>Summary of Using Formulas</vt:lpstr>
      <vt:lpstr>Copyright</vt:lpstr>
    </vt:vector>
  </TitlesOfParts>
  <Company>Pearson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Macroeconomics, Ninth Edition, Chapter 1, Economics: Foundations and Models</dc:title>
  <dc:subject>Economics</dc:subject>
  <dc:creator>Hubbard/O'Brien</dc:creator>
  <cp:keywords>Macroeconomics</cp:keywords>
  <dc:description>Long description alt-text is inserted in the notes pane; Additional author contents are available on the Notes Pane.</dc:description>
  <cp:lastModifiedBy>Abel Embaye</cp:lastModifiedBy>
  <cp:revision>893</cp:revision>
  <dcterms:modified xsi:type="dcterms:W3CDTF">2025-08-01T17:54:55Z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0x01010086D90B95B22DD945BDFF45EB84A5E21C</vt:lpwstr>
  </property>
</Properties>
</file>